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256" r:id="rId2"/>
    <p:sldId id="257" r:id="rId3"/>
    <p:sldId id="258" r:id="rId4"/>
    <p:sldId id="259" r:id="rId5"/>
    <p:sldId id="330" r:id="rId6"/>
    <p:sldId id="324" r:id="rId7"/>
    <p:sldId id="325" r:id="rId8"/>
    <p:sldId id="326" r:id="rId9"/>
    <p:sldId id="327" r:id="rId10"/>
    <p:sldId id="328"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290" r:id="rId62"/>
    <p:sldId id="291" r:id="rId63"/>
    <p:sldId id="292" r:id="rId64"/>
    <p:sldId id="293" r:id="rId65"/>
    <p:sldId id="334" r:id="rId66"/>
    <p:sldId id="294" r:id="rId67"/>
    <p:sldId id="295" r:id="rId68"/>
    <p:sldId id="296" r:id="rId69"/>
    <p:sldId id="297" r:id="rId70"/>
    <p:sldId id="331" r:id="rId71"/>
    <p:sldId id="333" r:id="rId72"/>
    <p:sldId id="298" r:id="rId73"/>
    <p:sldId id="302" r:id="rId74"/>
    <p:sldId id="299" r:id="rId75"/>
    <p:sldId id="335" r:id="rId76"/>
    <p:sldId id="300" r:id="rId77"/>
    <p:sldId id="301" r:id="rId78"/>
  </p:sldIdLst>
  <p:sldSz cx="18288000" cy="10287000"/>
  <p:notesSz cx="6858000" cy="9144000"/>
  <p:embeddedFontLst>
    <p:embeddedFont>
      <p:font typeface="Calibri" panose="020F0502020204030204" pitchFamily="34" charset="0"/>
      <p:regular r:id="rId80"/>
      <p:bold r:id="rId81"/>
      <p:italic r:id="rId82"/>
      <p:boldItalic r:id="rId83"/>
    </p:embeddedFont>
    <p:embeddedFont>
      <p:font typeface="Calibri (MS)" panose="020B0604020202020204" charset="0"/>
      <p:regular r:id="rId84"/>
    </p:embeddedFont>
    <p:embeddedFont>
      <p:font typeface="Cormorant Garamond Bold Italics" panose="020B0604020202020204" charset="0"/>
      <p:regular r:id="rId85"/>
    </p:embeddedFont>
    <p:embeddedFont>
      <p:font typeface="Quicksand Bold" panose="020B0604020202020204" charset="0"/>
      <p:regular r:id="rId86"/>
    </p:embeddedFont>
    <p:embeddedFont>
      <p:font typeface="Quicksand" panose="020B0604020202020204" charset="0"/>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B2171-82EC-40E0-8C9F-6171DBCEFD75}" type="datetimeFigureOut">
              <a:rPr lang="en-IN" smtClean="0"/>
              <a:t>27-10-2025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FAC4B-1F95-406F-B8C5-C0AB5203C404}" type="slidenum">
              <a:rPr lang="en-IN" smtClean="0"/>
              <a:t>‹#›</a:t>
            </a:fld>
            <a:endParaRPr lang="en-IN"/>
          </a:p>
        </p:txBody>
      </p:sp>
    </p:spTree>
    <p:extLst>
      <p:ext uri="{BB962C8B-B14F-4D97-AF65-F5344CB8AC3E}">
        <p14:creationId xmlns:p14="http://schemas.microsoft.com/office/powerpoint/2010/main" val="381564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9FAC4B-1F95-406F-B8C5-C0AB5203C404}" type="slidenum">
              <a:rPr lang="en-IN" smtClean="0"/>
              <a:t>10</a:t>
            </a:fld>
            <a:endParaRPr lang="en-IN"/>
          </a:p>
        </p:txBody>
      </p:sp>
    </p:spTree>
    <p:extLst>
      <p:ext uri="{BB962C8B-B14F-4D97-AF65-F5344CB8AC3E}">
        <p14:creationId xmlns:p14="http://schemas.microsoft.com/office/powerpoint/2010/main" val="357612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9FAC4B-1F95-406F-B8C5-C0AB5203C404}" type="slidenum">
              <a:rPr lang="en-IN" smtClean="0"/>
              <a:t>65</a:t>
            </a:fld>
            <a:endParaRPr lang="en-IN"/>
          </a:p>
        </p:txBody>
      </p:sp>
    </p:spTree>
    <p:extLst>
      <p:ext uri="{BB962C8B-B14F-4D97-AF65-F5344CB8AC3E}">
        <p14:creationId xmlns:p14="http://schemas.microsoft.com/office/powerpoint/2010/main" val="82983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49FAC4B-1F95-406F-B8C5-C0AB5203C404}" type="slidenum">
              <a:rPr lang="en-IN" smtClean="0"/>
              <a:t>70</a:t>
            </a:fld>
            <a:endParaRPr lang="en-IN"/>
          </a:p>
        </p:txBody>
      </p:sp>
    </p:spTree>
    <p:extLst>
      <p:ext uri="{BB962C8B-B14F-4D97-AF65-F5344CB8AC3E}">
        <p14:creationId xmlns:p14="http://schemas.microsoft.com/office/powerpoint/2010/main" val="37566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pubmed.ncbi.nlm.nih.gov/?term=%22Zhang%20Y%22%5bAuthor%5d" TargetMode="Externa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link.springer.com/article/10.1186/s13244-023-01589-1#auth-Ester_P_-Olthof-Aff1-Aff2" TargetMode="Externa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pubmed.ncbi.nlm.nih.gov/?term=%22Yoshino%20T%22%5bAuthor%5d" TargetMode="Externa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hyperlink" Target="https://doi.org/10.1016/j.jbi.2024.104751" TargetMode="External"/><Relationship Id="rId3" Type="http://schemas.openxmlformats.org/officeDocument/2006/relationships/hyperlink" Target="https://doi.org/10.1016/j.bspc.2024.106324" TargetMode="External"/><Relationship Id="rId7" Type="http://schemas.openxmlformats.org/officeDocument/2006/relationships/hyperlink" Target="https://doi.org/10.1016/S1470-2045(24)00277-8" TargetMode="External"/><Relationship Id="rId12" Type="http://schemas.openxmlformats.org/officeDocument/2006/relationships/hyperlink" Target="https://doi.org/10.1007/s10147-025-02694-5" TargetMode="External"/><Relationship Id="rId2" Type="http://schemas.openxmlformats.org/officeDocument/2006/relationships/hyperlink" Target="https://doi.org/10.1016/j.bspc.2021.102782" TargetMode="External"/><Relationship Id="rId1" Type="http://schemas.openxmlformats.org/officeDocument/2006/relationships/slideLayout" Target="../slideLayouts/slideLayout7.xml"/><Relationship Id="rId6" Type="http://schemas.openxmlformats.org/officeDocument/2006/relationships/hyperlink" Target="https://doi.org/10.1016/j.heliyon.2024.e35076" TargetMode="External"/><Relationship Id="rId11" Type="http://schemas.openxmlformats.org/officeDocument/2006/relationships/hyperlink" Target="https://doi.org/10.1016/j.aej.2025.01.038" TargetMode="External"/><Relationship Id="rId5" Type="http://schemas.openxmlformats.org/officeDocument/2006/relationships/hyperlink" Target="https://doi.org/10.1016/j.trac.2024.117923" TargetMode="External"/><Relationship Id="rId10" Type="http://schemas.openxmlformats.org/officeDocument/2006/relationships/hyperlink" Target="https://doi.org/10.1016/j.biosx.2025.100651" TargetMode="External"/><Relationship Id="rId4" Type="http://schemas.openxmlformats.org/officeDocument/2006/relationships/hyperlink" Target="https://doi.org/10.32604/cmc.2024.052755" TargetMode="External"/><Relationship Id="rId9" Type="http://schemas.openxmlformats.org/officeDocument/2006/relationships/hyperlink" Target="https://doi.org/10.1016/j.urolonc.2025.07.006"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doi.org/10.1007/s11831-024-10209-0" TargetMode="External"/><Relationship Id="rId13" Type="http://schemas.openxmlformats.org/officeDocument/2006/relationships/hyperlink" Target="https://doi.org/10.3934/bioeng.2024009" TargetMode="External"/><Relationship Id="rId3" Type="http://schemas.openxmlformats.org/officeDocument/2006/relationships/hyperlink" Target="https://doi.org/10.1016/j.sbsr.2025.100826" TargetMode="External"/><Relationship Id="rId7" Type="http://schemas.openxmlformats.org/officeDocument/2006/relationships/hyperlink" Target="https://doi.org/10.1038/s41591-022-01746-x" TargetMode="External"/><Relationship Id="rId12" Type="http://schemas.openxmlformats.org/officeDocument/2006/relationships/hyperlink" Target="https://doi.org/10.1186/s13244-023-01589-1" TargetMode="External"/><Relationship Id="rId2" Type="http://schemas.openxmlformats.org/officeDocument/2006/relationships/hyperlink" Target="https://doi.org/10.1016/j.engappai.2025.111577" TargetMode="External"/><Relationship Id="rId1" Type="http://schemas.openxmlformats.org/officeDocument/2006/relationships/slideLayout" Target="../slideLayouts/slideLayout7.xml"/><Relationship Id="rId6" Type="http://schemas.openxmlformats.org/officeDocument/2006/relationships/hyperlink" Target="https://doi.org/10.1016/j.mcpdig.2025.100253" TargetMode="External"/><Relationship Id="rId11" Type="http://schemas.openxmlformats.org/officeDocument/2006/relationships/hyperlink" Target="https://doi.org/10.3389/frai.2022.884749" TargetMode="External"/><Relationship Id="rId5" Type="http://schemas.openxmlformats.org/officeDocument/2006/relationships/hyperlink" Target="https://doi.org/10.1016/j.bios.2021.113805" TargetMode="External"/><Relationship Id="rId10" Type="http://schemas.openxmlformats.org/officeDocument/2006/relationships/hyperlink" Target="https://doi.org/10.3390/cancers15143608" TargetMode="External"/><Relationship Id="rId4" Type="http://schemas.openxmlformats.org/officeDocument/2006/relationships/hyperlink" Target="https://doi.org/10.1016/j.scib.2025.06.030" TargetMode="External"/><Relationship Id="rId9" Type="http://schemas.openxmlformats.org/officeDocument/2006/relationships/hyperlink" Target="https://doi.org/10.1186/s12943-025-02369-9"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56349" y="2705100"/>
            <a:ext cx="17604772" cy="2539157"/>
          </a:xfrm>
          <a:prstGeom prst="rect">
            <a:avLst/>
          </a:prstGeom>
        </p:spPr>
        <p:txBody>
          <a:bodyPr lIns="0" tIns="0" rIns="0" bIns="0" rtlCol="0" anchor="t">
            <a:spAutoFit/>
          </a:bodyPr>
          <a:lstStyle/>
          <a:p>
            <a:pPr lvl="0" algn="ctr">
              <a:lnSpc>
                <a:spcPts val="9931"/>
              </a:lnSpc>
              <a:spcBef>
                <a:spcPct val="0"/>
              </a:spcBef>
            </a:pPr>
            <a:r>
              <a:rPr lang="en-US" sz="7093" b="1" i="1" dirty="0">
                <a:solidFill>
                  <a:srgbClr val="0F4662"/>
                </a:solidFill>
                <a:latin typeface="Cormorant Garamond Bold Italics"/>
                <a:ea typeface="Cormorant Garamond Bold Italics"/>
                <a:cs typeface="Cormorant Garamond Bold Italics"/>
                <a:sym typeface="Cormorant Garamond Bold Italics"/>
              </a:rPr>
              <a:t>“Advanced Cancer Detection from Microscopic Tissue </a:t>
            </a:r>
            <a:r>
              <a:rPr lang="en-US" sz="7093" b="1" i="1" dirty="0" smtClean="0">
                <a:solidFill>
                  <a:srgbClr val="0F4662"/>
                </a:solidFill>
                <a:latin typeface="Cormorant Garamond Bold Italics"/>
                <a:ea typeface="Cormorant Garamond Bold Italics"/>
                <a:cs typeface="Cormorant Garamond Bold Italics"/>
                <a:sym typeface="Cormorant Garamond Bold Italics"/>
              </a:rPr>
              <a:t>Images </a:t>
            </a:r>
            <a:r>
              <a:rPr lang="en-US" sz="7093" b="1" i="1" dirty="0" smtClean="0">
                <a:solidFill>
                  <a:srgbClr val="0F4662"/>
                </a:solidFill>
                <a:latin typeface="Cormorant Garamond Bold Italics"/>
                <a:ea typeface="Cormorant Garamond Bold Italics"/>
                <a:cs typeface="Cormorant Garamond Bold Italics"/>
                <a:sym typeface="Cormorant Garamond Bold Italics"/>
              </a:rPr>
              <a:t>with Grad-CAM Implementation</a:t>
            </a:r>
            <a:r>
              <a:rPr lang="en-US" sz="7093" b="1" i="1" dirty="0" smtClean="0">
                <a:solidFill>
                  <a:srgbClr val="0F4662"/>
                </a:solidFill>
                <a:latin typeface="Cormorant Garamond Bold Italics"/>
                <a:ea typeface="Cormorant Garamond Bold Italics"/>
                <a:cs typeface="Cormorant Garamond Bold Italics"/>
                <a:sym typeface="Cormorant Garamond Bold Italics"/>
              </a:rPr>
              <a:t>”</a:t>
            </a:r>
            <a:endParaRPr lang="en-US" sz="7093"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TextBox 5"/>
          <p:cNvSpPr txBox="1"/>
          <p:nvPr/>
        </p:nvSpPr>
        <p:spPr>
          <a:xfrm>
            <a:off x="2536455" y="7765133"/>
            <a:ext cx="12812922" cy="820738"/>
          </a:xfrm>
          <a:prstGeom prst="rect">
            <a:avLst/>
          </a:prstGeom>
        </p:spPr>
        <p:txBody>
          <a:bodyPr lIns="0" tIns="0" rIns="0" bIns="0" rtlCol="0" anchor="t">
            <a:spAutoFit/>
          </a:bodyPr>
          <a:lstStyle/>
          <a:p>
            <a:pPr marL="0" lvl="0" indent="0" algn="ctr">
              <a:lnSpc>
                <a:spcPts val="6424"/>
              </a:lnSpc>
              <a:spcBef>
                <a:spcPct val="0"/>
              </a:spcBef>
            </a:pPr>
            <a:r>
              <a:rPr lang="en-US" sz="4589" dirty="0">
                <a:solidFill>
                  <a:srgbClr val="0F4662"/>
                </a:solidFill>
                <a:latin typeface="Quicksand"/>
                <a:ea typeface="Quicksand"/>
                <a:cs typeface="Quicksand"/>
                <a:sym typeface="Quicksand"/>
              </a:rPr>
              <a:t>REVIEW - </a:t>
            </a:r>
            <a:r>
              <a:rPr lang="en-US" sz="4589" dirty="0">
                <a:solidFill>
                  <a:srgbClr val="0F4662"/>
                </a:solidFill>
                <a:latin typeface="Quicksand"/>
                <a:ea typeface="Quicksand"/>
                <a:cs typeface="Quicksand"/>
                <a:sym typeface="Quicksand"/>
              </a:rPr>
              <a:t>2</a:t>
            </a:r>
            <a:endParaRPr lang="en-US" sz="4589" dirty="0">
              <a:solidFill>
                <a:srgbClr val="0F4662"/>
              </a:solidFill>
              <a:latin typeface="Quicksand"/>
              <a:ea typeface="Quicksand"/>
              <a:cs typeface="Quicksand"/>
              <a:sym typeface="Quicksand"/>
            </a:endParaRPr>
          </a:p>
        </p:txBody>
      </p:sp>
      <p:grpSp>
        <p:nvGrpSpPr>
          <p:cNvPr id="6" name="Group 2">
            <a:extLst>
              <a:ext uri="{FF2B5EF4-FFF2-40B4-BE49-F238E27FC236}">
                <a16:creationId xmlns:a16="http://schemas.microsoft.com/office/drawing/2014/main" xmlns="" id="{DC033DBA-13D6-2AB1-8227-545962FE005D}"/>
              </a:ext>
            </a:extLst>
          </p:cNvPr>
          <p:cNvGrpSpPr/>
          <p:nvPr/>
        </p:nvGrpSpPr>
        <p:grpSpPr>
          <a:xfrm rot="16200000">
            <a:off x="8045377" y="755722"/>
            <a:ext cx="2197247" cy="18288000"/>
            <a:chOff x="0" y="0"/>
            <a:chExt cx="578699" cy="2705159"/>
          </a:xfrm>
        </p:grpSpPr>
        <p:sp>
          <p:nvSpPr>
            <p:cNvPr id="7" name="Freeform 3">
              <a:extLst>
                <a:ext uri="{FF2B5EF4-FFF2-40B4-BE49-F238E27FC236}">
                  <a16:creationId xmlns:a16="http://schemas.microsoft.com/office/drawing/2014/main" xmlns="" id="{8C2171B1-9DE1-1353-6993-AF84426DC807}"/>
                </a:ext>
              </a:extLst>
            </p:cNvPr>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8" name="TextBox 4">
              <a:extLst>
                <a:ext uri="{FF2B5EF4-FFF2-40B4-BE49-F238E27FC236}">
                  <a16:creationId xmlns:a16="http://schemas.microsoft.com/office/drawing/2014/main" xmlns="" id="{2779F925-49BE-9C22-D477-F026B30AE85F}"/>
                </a:ext>
              </a:extLst>
            </p:cNvPr>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64039909"/>
              </p:ext>
            </p:extLst>
          </p:nvPr>
        </p:nvGraphicFramePr>
        <p:xfrm>
          <a:off x="-304801" y="-1"/>
          <a:ext cx="18592802" cy="10287000"/>
        </p:xfrm>
        <a:graphic>
          <a:graphicData uri="http://schemas.openxmlformats.org/drawingml/2006/table">
            <a:tbl>
              <a:tblPr firstRow="1" firstCol="1" bandRow="1">
                <a:tableStyleId>{5C22544A-7EE6-4342-B048-85BDC9FD1C3A}</a:tableStyleId>
              </a:tblPr>
              <a:tblGrid>
                <a:gridCol w="1626866"/>
                <a:gridCol w="4183380"/>
                <a:gridCol w="4260851"/>
                <a:gridCol w="3950971"/>
                <a:gridCol w="4570734"/>
              </a:tblGrid>
              <a:tr h="1803958">
                <a:tc>
                  <a:txBody>
                    <a:bodyPr/>
                    <a:lstStyle/>
                    <a:p>
                      <a:pPr algn="ctr">
                        <a:lnSpc>
                          <a:spcPct val="107000"/>
                        </a:lnSpc>
                        <a:spcAft>
                          <a:spcPts val="0"/>
                        </a:spcAft>
                      </a:pPr>
                      <a:r>
                        <a:rPr lang="en-IN" sz="2000" dirty="0">
                          <a:effectLst/>
                        </a:rPr>
                        <a:t>S. No.</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Author(s), Year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Method / Approach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Key Contribution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Gap Identified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1803958">
                <a:tc>
                  <a:txBody>
                    <a:bodyPr/>
                    <a:lstStyle/>
                    <a:p>
                      <a:pPr algn="ctr">
                        <a:lnSpc>
                          <a:spcPct val="107000"/>
                        </a:lnSpc>
                        <a:spcAft>
                          <a:spcPts val="0"/>
                        </a:spcAft>
                      </a:pPr>
                      <a:r>
                        <a:rPr lang="en-IN" sz="2000" dirty="0">
                          <a:effectLst/>
                        </a:rPr>
                        <a:t>21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a:effectLst/>
                        </a:rPr>
                        <a:t>Olthof et al., 2024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a:effectLst/>
                        </a:rPr>
                        <a:t>Nationwide Dutch cohort study comparing MRI, CT, and [18F]FDG-PET-CT for cervical cancer lymph node staging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a:effectLst/>
                        </a:rPr>
                        <a:t>PET-CT showed highest sensitivity (80%) &amp; diagnostic performance; MRI remains strong first-line tool; combination improves reliability in high-risk cases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a:effectLst/>
                        </a:rPr>
                        <a:t>PET-CT lower specificity (risk of false positives); underperformance in common iliac nodes; limited access/cost; retrospective design; need for prospective validation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r>
              <a:tr h="1568188">
                <a:tc>
                  <a:txBody>
                    <a:bodyPr/>
                    <a:lstStyle/>
                    <a:p>
                      <a:pPr algn="ctr">
                        <a:lnSpc>
                          <a:spcPct val="107000"/>
                        </a:lnSpc>
                        <a:spcAft>
                          <a:spcPts val="0"/>
                        </a:spcAft>
                      </a:pPr>
                      <a:r>
                        <a:rPr lang="en-IN" sz="2000" dirty="0">
                          <a:effectLst/>
                        </a:rPr>
                        <a:t>22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Kumar et al., 2024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Review of AI in cancer detection (radiology, pathology, genomics, CDSS)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AI enhances lesion detection, pathology segmentation, genomics-based risk stratification, and clinical decision support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Data bias; lack of standard datasets; poor interpretability (black-box models); regulatory/ethical/privacy hurdles; deployment challenges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r>
              <a:tr h="1502980">
                <a:tc>
                  <a:txBody>
                    <a:bodyPr/>
                    <a:lstStyle/>
                    <a:p>
                      <a:pPr algn="ctr">
                        <a:lnSpc>
                          <a:spcPct val="107000"/>
                        </a:lnSpc>
                        <a:spcAft>
                          <a:spcPts val="0"/>
                        </a:spcAft>
                      </a:pPr>
                      <a:r>
                        <a:rPr lang="en-IN" sz="2000">
                          <a:effectLst/>
                        </a:rPr>
                        <a:t>23</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Yucel et al., 2025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Review of digital sensing technologies (wearables, liquid biopsy, biomarkers) integrated with AI</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Enabled continuous/non-invasive monitoring; early detection before symptoms; potential for population-scale screening</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Sensor reliability issues; data privacy &amp; security concerns; regulatory hurdles; false positives/negatives in low-signal stages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r>
              <a:tr h="1803958">
                <a:tc>
                  <a:txBody>
                    <a:bodyPr/>
                    <a:lstStyle/>
                    <a:p>
                      <a:pPr algn="ctr">
                        <a:lnSpc>
                          <a:spcPct val="107000"/>
                        </a:lnSpc>
                        <a:spcAft>
                          <a:spcPts val="0"/>
                        </a:spcAft>
                      </a:pPr>
                      <a:r>
                        <a:rPr lang="en-IN" sz="2000" dirty="0">
                          <a:effectLst/>
                        </a:rPr>
                        <a:t>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a:effectLst/>
                        </a:rPr>
                        <a:t>Imai et al.,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Multi-Cancer Early Detection (MCED) assays using liquid biopsy (cfDNA, methylation, fragmentomics)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MCED achieves 50–95% sensitivity, 89–99% specificity; fills screening gaps for cancers without current programs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a:effectLst/>
                        </a:rPr>
                        <a:t>Variable sensitivity (esp. early-stage cancers); ethical/psychosocial impact of false positives; cost &amp; integration into healthcare; need for validation across diverse populations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r>
              <a:tr h="1803958">
                <a:tc>
                  <a:txBody>
                    <a:bodyPr/>
                    <a:lstStyle/>
                    <a:p>
                      <a:pPr algn="ctr">
                        <a:lnSpc>
                          <a:spcPct val="107000"/>
                        </a:lnSpc>
                        <a:spcAft>
                          <a:spcPts val="0"/>
                        </a:spcAft>
                      </a:pPr>
                      <a:r>
                        <a:rPr lang="en-IN" sz="2000" dirty="0">
                          <a:effectLst/>
                        </a:rPr>
                        <a:t>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err="1">
                          <a:effectLst/>
                        </a:rPr>
                        <a:t>KalaiSelvi</a:t>
                      </a:r>
                      <a:r>
                        <a:rPr lang="en-IN" sz="2000" dirty="0">
                          <a:effectLst/>
                        </a:rPr>
                        <a:t> et al.,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IoT-driven cancer prediction combining sensors + AI to detect protein misfolding/structural variation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a:effectLst/>
                        </a:rPr>
                        <a:t>Continuous monitoring of molecular/proteomic changes; potential for proactive detection before symptoms; IoT as bridge between biology &amp; computational AI</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c>
                  <a:txBody>
                    <a:bodyPr/>
                    <a:lstStyle/>
                    <a:p>
                      <a:pPr>
                        <a:lnSpc>
                          <a:spcPct val="107000"/>
                        </a:lnSpc>
                        <a:spcAft>
                          <a:spcPts val="0"/>
                        </a:spcAft>
                      </a:pPr>
                      <a:r>
                        <a:rPr lang="en-IN" sz="2000" dirty="0" err="1">
                          <a:effectLst/>
                        </a:rPr>
                        <a:t>IoT</a:t>
                      </a:r>
                      <a:r>
                        <a:rPr lang="en-IN" sz="2000" dirty="0">
                          <a:effectLst/>
                        </a:rPr>
                        <a:t> sensor reliability/calibration issues; biological noise &amp; variability; workflow integration challenges; security/privacy concerns in </a:t>
                      </a:r>
                      <a:r>
                        <a:rPr lang="en-IN" sz="2000" dirty="0" err="1">
                          <a:effectLst/>
                        </a:rPr>
                        <a:t>IoT</a:t>
                      </a:r>
                      <a:r>
                        <a:rPr lang="en-IN" sz="2000" dirty="0">
                          <a:effectLst/>
                        </a:rPr>
                        <a:t>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07" marR="6207" marT="6207" marB="6207" anchor="ctr"/>
                </a:tc>
              </a:tr>
            </a:tbl>
          </a:graphicData>
        </a:graphic>
      </p:graphicFrame>
      <p:sp>
        <p:nvSpPr>
          <p:cNvPr id="3" name="Rectangle 1"/>
          <p:cNvSpPr>
            <a:spLocks noChangeArrowheads="1"/>
          </p:cNvSpPr>
          <p:nvPr/>
        </p:nvSpPr>
        <p:spPr bwMode="auto">
          <a:xfrm>
            <a:off x="1890713" y="1549399"/>
            <a:ext cx="55914906" cy="844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00120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820531" y="9610725"/>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028700" y="599709"/>
            <a:ext cx="9390243" cy="1154162"/>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Literature </a:t>
            </a:r>
            <a:r>
              <a:rPr lang="en-US" sz="6399" b="1" i="1" dirty="0" smtClean="0">
                <a:solidFill>
                  <a:srgbClr val="0F4662"/>
                </a:solidFill>
                <a:latin typeface="Cormorant Garamond Bold Italics"/>
                <a:ea typeface="Cormorant Garamond Bold Italics"/>
                <a:cs typeface="Cormorant Garamond Bold Italics"/>
                <a:sym typeface="Cormorant Garamond Bold Italics"/>
              </a:rPr>
              <a:t>Review (in detail)</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9" name="TextBox 9"/>
          <p:cNvSpPr txBox="1"/>
          <p:nvPr/>
        </p:nvSpPr>
        <p:spPr>
          <a:xfrm>
            <a:off x="820531" y="4430178"/>
            <a:ext cx="14611020" cy="5463916"/>
          </a:xfrm>
          <a:prstGeom prst="rect">
            <a:avLst/>
          </a:prstGeom>
        </p:spPr>
        <p:txBody>
          <a:bodyPr lIns="0" tIns="0" rIns="0" bIns="0" rtlCol="0" anchor="t">
            <a:spAutoFit/>
          </a:bodyPr>
          <a:lstStyle/>
          <a:p>
            <a:pPr marL="0" lvl="0" indent="0" algn="l">
              <a:lnSpc>
                <a:spcPts val="3916"/>
              </a:lnSpc>
            </a:pPr>
            <a:r>
              <a:rPr lang="en-US" sz="2304">
                <a:solidFill>
                  <a:srgbClr val="0F4662"/>
                </a:solidFill>
                <a:latin typeface="Calibri (MS)"/>
                <a:ea typeface="Calibri (MS)"/>
                <a:cs typeface="Calibri (MS)"/>
                <a:sym typeface="Calibri (MS)"/>
              </a:rPr>
              <a:t>This review paper presents recent advancements in optical biosensing techniques for early cancer detection, focusing on terahertz (THz)-based biosensors, electrochemiluminescence (ECL) biosensors, surface-enhanced Raman scattering (SERS) sensors, and paper-based optical sensors. THz biosensors exploit deep tissue penetration and large-area measurement without requiring skilled professionals, while ECL biosensors achieve high sensitivity through chemiluminescent immunoassays. SERS-based detection uses plasmonic nanostructures, such as silver nanorod arrays, to identify lung cancer biomarkers at attomolar levels, and paper-based sensors provide low-cost, point-of-care breast cancer detection via nanocomposites on nitrocellulose paper. The paper identifies challenges such as the absence of universal biomarkers, high nanostructure fabrication costs, and low material stability, and emphasizes future research directions including novel single-gene/protein biomarkers, multifunctional biosensor platforms, and improved nanostructure functionalization for commercialization.</a:t>
            </a:r>
          </a:p>
          <a:p>
            <a:pPr marL="0" lvl="0" indent="0" algn="l">
              <a:lnSpc>
                <a:spcPts val="3916"/>
              </a:lnSpc>
            </a:pPr>
            <a:endParaRPr lang="en-US" sz="2304">
              <a:solidFill>
                <a:srgbClr val="0F4662"/>
              </a:solidFill>
              <a:latin typeface="Calibri (MS)"/>
              <a:ea typeface="Calibri (MS)"/>
              <a:cs typeface="Calibri (MS)"/>
              <a:sym typeface="Calibri (MS)"/>
            </a:endParaRPr>
          </a:p>
        </p:txBody>
      </p:sp>
      <p:sp>
        <p:nvSpPr>
          <p:cNvPr id="10" name="TextBox 10"/>
          <p:cNvSpPr txBox="1"/>
          <p:nvPr/>
        </p:nvSpPr>
        <p:spPr>
          <a:xfrm>
            <a:off x="605221" y="2002894"/>
            <a:ext cx="11680705" cy="1694814"/>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1. Recent advancements in optical biosensors for    cancer detection - 2022</a:t>
            </a:r>
          </a:p>
        </p:txBody>
      </p:sp>
      <p:sp>
        <p:nvSpPr>
          <p:cNvPr id="11" name="AutoShape 11"/>
          <p:cNvSpPr/>
          <p:nvPr/>
        </p:nvSpPr>
        <p:spPr>
          <a:xfrm flipV="1">
            <a:off x="605221" y="1675869"/>
            <a:ext cx="9072179" cy="19497"/>
          </a:xfrm>
          <a:prstGeom prst="line">
            <a:avLst/>
          </a:prstGeom>
          <a:ln w="76200" cap="flat">
            <a:solidFill>
              <a:srgbClr val="0F4662"/>
            </a:solidFill>
            <a:prstDash val="solid"/>
            <a:headEnd type="none" w="sm" len="sm"/>
            <a:tailEnd type="none" w="sm" len="sm"/>
          </a:ln>
        </p:spPr>
      </p:sp>
      <p:sp>
        <p:nvSpPr>
          <p:cNvPr id="12" name="TextBox 12"/>
          <p:cNvSpPr txBox="1"/>
          <p:nvPr/>
        </p:nvSpPr>
        <p:spPr>
          <a:xfrm>
            <a:off x="0" y="3592933"/>
            <a:ext cx="8538779" cy="431800"/>
          </a:xfrm>
          <a:prstGeom prst="rect">
            <a:avLst/>
          </a:prstGeom>
        </p:spPr>
        <p:txBody>
          <a:bodyPr lIns="0" tIns="0" rIns="0" bIns="0" rtlCol="0" anchor="t">
            <a:spAutoFit/>
          </a:bodyPr>
          <a:lstStyle/>
          <a:p>
            <a:pPr algn="ctr">
              <a:lnSpc>
                <a:spcPts val="3740"/>
              </a:lnSpc>
            </a:pPr>
            <a:r>
              <a:rPr lang="en-US" sz="2200">
                <a:solidFill>
                  <a:srgbClr val="0F4662"/>
                </a:solidFill>
                <a:latin typeface="Quicksand"/>
                <a:ea typeface="Quicksand"/>
                <a:cs typeface="Quicksand"/>
                <a:sym typeface="Quicksand"/>
              </a:rPr>
              <a:t>Baljinder Kaur,  Santosh Kumar, Brajesh Kumar Kaushik </a:t>
            </a:r>
          </a:p>
        </p:txBody>
      </p:sp>
      <p:sp>
        <p:nvSpPr>
          <p:cNvPr id="13" name="AutoShape 2" descr="What Is Cancer? Symptoms, Causes &amp; Types">
            <a:extLst>
              <a:ext uri="{FF2B5EF4-FFF2-40B4-BE49-F238E27FC236}">
                <a16:creationId xmlns:a16="http://schemas.microsoft.com/office/drawing/2014/main" xmlns="" id="{36E76B51-1410-398B-D2F2-6B803B7399C7}"/>
              </a:ext>
            </a:extLst>
          </p:cNvPr>
          <p:cNvSpPr>
            <a:spLocks noChangeAspect="1" noChangeArrowheads="1"/>
          </p:cNvSpPr>
          <p:nvPr/>
        </p:nvSpPr>
        <p:spPr bwMode="auto">
          <a:xfrm>
            <a:off x="17304313" y="1288865"/>
            <a:ext cx="153592" cy="1535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What Is Cancer? Symptoms, Causes &amp; Types">
            <a:extLst>
              <a:ext uri="{FF2B5EF4-FFF2-40B4-BE49-F238E27FC236}">
                <a16:creationId xmlns:a16="http://schemas.microsoft.com/office/drawing/2014/main" xmlns="" id="{A4F493F5-97C1-541B-D3F3-454A6CC51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94" y="-19048"/>
            <a:ext cx="3839806" cy="4430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434985"/>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535097"/>
            <a:ext cx="14983436" cy="3600450"/>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Advancements in optical biosensing for early cancer detection using diverse platforms (THz, ECL, SERS, paper-based).</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THz biosensors enabling deep tissue penetration and large-area imaging without need for highly skilled operators.</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ECL biosensors providing high sensitivity via chemiluminescent immunoassays for biomarker detection.</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SERS-based sensing utilizing plasmonic nanostructures (e.g., silver nanorod arrays) for ultra-low concentration biomarker detection (attomolar levels).</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Paper-based sensors offering low-cost, point-of-care solutions, especially for breast cancer, using nanocomposite coatings.</a:t>
            </a:r>
          </a:p>
        </p:txBody>
      </p:sp>
      <p:sp>
        <p:nvSpPr>
          <p:cNvPr id="8" name="TextBox 8"/>
          <p:cNvSpPr txBox="1"/>
          <p:nvPr/>
        </p:nvSpPr>
        <p:spPr>
          <a:xfrm>
            <a:off x="1028700" y="5335572"/>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028700" y="6277911"/>
            <a:ext cx="14428922" cy="2689535"/>
          </a:xfrm>
          <a:prstGeom prst="rect">
            <a:avLst/>
          </a:prstGeom>
        </p:spPr>
        <p:txBody>
          <a:bodyPr lIns="0" tIns="0" rIns="0" bIns="0" rtlCol="0" anchor="t">
            <a:spAutoFit/>
          </a:bodyPr>
          <a:lstStyle/>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Lack of universal and standardized cancer biomarkers for broad-spectrum detection.</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High fabrication costs for advanced nanostructures, limiting affordability.</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Low stability and durability of sensing materials under real-world operating conditions.</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Limited scalability and commercialization potential due to manufacturing and reproducibility challenges.</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Need for improved multifunctional and integrated biosensor platforms for clinical adoption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028700" y="2429752"/>
            <a:ext cx="12351506" cy="5657591"/>
          </a:xfrm>
          <a:prstGeom prst="rect">
            <a:avLst/>
          </a:prstGeom>
        </p:spPr>
        <p:txBody>
          <a:bodyPr lIns="0" tIns="0" rIns="0" bIns="0" rtlCol="0" anchor="t">
            <a:spAutoFit/>
          </a:bodyPr>
          <a:lstStyle/>
          <a:p>
            <a:pPr marL="0" lvl="0" indent="0" algn="l">
              <a:lnSpc>
                <a:spcPts val="4086"/>
              </a:lnSpc>
            </a:pPr>
            <a:r>
              <a:rPr lang="en-US" sz="2404">
                <a:solidFill>
                  <a:srgbClr val="0F4662"/>
                </a:solidFill>
                <a:latin typeface="Calibri (MS)"/>
                <a:ea typeface="Calibri (MS)"/>
                <a:cs typeface="Calibri (MS)"/>
                <a:sym typeface="Calibri (MS)"/>
              </a:rPr>
              <a:t>This Nature Medicine review emphasizes the importance of proactive early cancer detection to improve treatment effectiveness, minimize side effects, and enhance long-term survival. It highlights the challenge of distinguishing harmless abnormalities from lesions that could progress to life-threatening cancer, particularly as detection methods grow more sensitive. The authors stress the need for individualized risk assessment, clear staging of cancer development, diverse and optimally performing diagnostic tools, and careful evaluation of societal and personal implications. Future advancements in sensors, contrast agents, molecular diagnostics, and artificial intelligence are expected to enable real-time detection of cancer-specific signals. The review also underlines the importance of cost-effective, risk-based screening and prevention strategies that are widely accessible to reduce the overall burden of cancer.</a:t>
            </a:r>
          </a:p>
          <a:p>
            <a:pPr marL="0" lvl="0" indent="0" algn="l">
              <a:lnSpc>
                <a:spcPts val="4086"/>
              </a:lnSpc>
            </a:pPr>
            <a:endParaRPr lang="en-US" sz="2404">
              <a:solidFill>
                <a:srgbClr val="0F4662"/>
              </a:solidFill>
              <a:latin typeface="Calibri (MS)"/>
              <a:ea typeface="Calibri (MS)"/>
              <a:cs typeface="Calibri (MS)"/>
              <a:sym typeface="Calibri (MS)"/>
            </a:endParaRPr>
          </a:p>
        </p:txBody>
      </p:sp>
      <p:sp>
        <p:nvSpPr>
          <p:cNvPr id="9" name="TextBox 9"/>
          <p:cNvSpPr txBox="1"/>
          <p:nvPr/>
        </p:nvSpPr>
        <p:spPr>
          <a:xfrm>
            <a:off x="504798" y="421235"/>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2. The future of early cancer detection - 2022</a:t>
            </a:r>
          </a:p>
        </p:txBody>
      </p:sp>
      <p:sp>
        <p:nvSpPr>
          <p:cNvPr id="10" name="TextBox 10"/>
          <p:cNvSpPr txBox="1"/>
          <p:nvPr/>
        </p:nvSpPr>
        <p:spPr>
          <a:xfrm>
            <a:off x="1028700" y="1320239"/>
            <a:ext cx="9994910" cy="898525"/>
          </a:xfrm>
          <a:prstGeom prst="rect">
            <a:avLst/>
          </a:prstGeom>
        </p:spPr>
        <p:txBody>
          <a:bodyPr lIns="0" tIns="0" rIns="0" bIns="0" rtlCol="0" anchor="t">
            <a:spAutoFit/>
          </a:bodyPr>
          <a:lstStyle/>
          <a:p>
            <a:pPr algn="ctr">
              <a:lnSpc>
                <a:spcPts val="3740"/>
              </a:lnSpc>
            </a:pPr>
            <a:r>
              <a:rPr lang="en-US" sz="2200" dirty="0">
                <a:solidFill>
                  <a:srgbClr val="0F4662"/>
                </a:solidFill>
                <a:latin typeface="Quicksand"/>
                <a:ea typeface="Quicksand"/>
                <a:cs typeface="Quicksand"/>
                <a:sym typeface="Quicksand"/>
              </a:rPr>
              <a:t>Rebecca C. Fitzgerald, Antonis C. Antoniou, Ljiljana </a:t>
            </a:r>
            <a:r>
              <a:rPr lang="en-US" sz="2200" dirty="0" err="1">
                <a:solidFill>
                  <a:srgbClr val="0F4662"/>
                </a:solidFill>
                <a:latin typeface="Quicksand"/>
                <a:ea typeface="Quicksand"/>
                <a:cs typeface="Quicksand"/>
                <a:sym typeface="Quicksand"/>
              </a:rPr>
              <a:t>Fruk</a:t>
            </a:r>
            <a:r>
              <a:rPr lang="en-US" sz="2200" dirty="0">
                <a:solidFill>
                  <a:srgbClr val="0F4662"/>
                </a:solidFill>
                <a:latin typeface="Quicksand"/>
                <a:ea typeface="Quicksand"/>
                <a:cs typeface="Quicksand"/>
                <a:sym typeface="Quicksand"/>
              </a:rPr>
              <a:t> &amp; Nitzan Rosenfeld </a:t>
            </a:r>
          </a:p>
          <a:p>
            <a:pPr algn="ctr">
              <a:lnSpc>
                <a:spcPts val="3740"/>
              </a:lnSpc>
            </a:pPr>
            <a:endParaRPr lang="en-US" sz="2200" dirty="0">
              <a:solidFill>
                <a:srgbClr val="0F4662"/>
              </a:solidFill>
              <a:latin typeface="Quicksand"/>
              <a:ea typeface="Quicksand"/>
              <a:cs typeface="Quicksand"/>
              <a:sym typeface="Quicksand"/>
            </a:endParaRPr>
          </a:p>
        </p:txBody>
      </p:sp>
      <p:pic>
        <p:nvPicPr>
          <p:cNvPr id="2050" name="Picture 2" descr="Artificial intelligence for cancer detection and treatment ...">
            <a:extLst>
              <a:ext uri="{FF2B5EF4-FFF2-40B4-BE49-F238E27FC236}">
                <a16:creationId xmlns:a16="http://schemas.microsoft.com/office/drawing/2014/main" xmlns="" id="{4F844F53-574E-CF90-CAEA-06ADCC325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3613" y="835254"/>
            <a:ext cx="4580328"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434985"/>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535097"/>
            <a:ext cx="14983436" cy="3086100"/>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Proactive early cancer detection to improve outcomes and survival rates.</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Individualized risk assessment for tailored screening and treatment strategies.</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Development of advanced diagnostic tools including sensors, contrast agents, and molecular diagnostics.</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AI integration for real-time cancer-specific signal detection and decision support.</a:t>
            </a:r>
          </a:p>
          <a:p>
            <a:pPr marL="518160" lvl="1" indent="-259080" algn="l">
              <a:lnSpc>
                <a:spcPts val="4079"/>
              </a:lnSpc>
              <a:buFont typeface="Arial"/>
              <a:buChar char="•"/>
            </a:pPr>
            <a:r>
              <a:rPr lang="en-US" sz="2400">
                <a:solidFill>
                  <a:srgbClr val="0F4662"/>
                </a:solidFill>
                <a:latin typeface="Calibri (MS)"/>
                <a:ea typeface="Calibri (MS)"/>
                <a:cs typeface="Calibri (MS)"/>
                <a:sym typeface="Calibri (MS)"/>
              </a:rPr>
              <a:t>Emphasis on cost-effective, widely accessible, risk-based screening to reduce cancer burden.</a:t>
            </a:r>
          </a:p>
          <a:p>
            <a:pPr algn="l">
              <a:lnSpc>
                <a:spcPts val="4079"/>
              </a:lnSpc>
            </a:pPr>
            <a:endParaRPr lang="en-US" sz="2400">
              <a:solidFill>
                <a:srgbClr val="0F4662"/>
              </a:solidFill>
              <a:latin typeface="Calibri (MS)"/>
              <a:ea typeface="Calibri (MS)"/>
              <a:cs typeface="Calibri (MS)"/>
              <a:sym typeface="Calibri (MS)"/>
            </a:endParaRPr>
          </a:p>
        </p:txBody>
      </p:sp>
      <p:sp>
        <p:nvSpPr>
          <p:cNvPr id="8" name="TextBox 8"/>
          <p:cNvSpPr txBox="1"/>
          <p:nvPr/>
        </p:nvSpPr>
        <p:spPr>
          <a:xfrm>
            <a:off x="820531" y="4535472"/>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597598"/>
            <a:ext cx="14428922" cy="2689535"/>
          </a:xfrm>
          <a:prstGeom prst="rect">
            <a:avLst/>
          </a:prstGeom>
        </p:spPr>
        <p:txBody>
          <a:bodyPr lIns="0" tIns="0" rIns="0" bIns="0" rtlCol="0" anchor="t">
            <a:spAutoFit/>
          </a:bodyPr>
          <a:lstStyle/>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Difficulty differentiating harmless abnormalities from potentially life-threatening lesions.</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Limited accessibility to risk-based screening in underserved populations.</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Need for optimization of diagnostic tool performance across cancer types and stages.</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Integration challenges of new technologies into standard clinical workflows.</a:t>
            </a:r>
          </a:p>
          <a:p>
            <a:pPr marL="539306" lvl="1" indent="-269653" algn="l">
              <a:lnSpc>
                <a:spcPts val="4246"/>
              </a:lnSpc>
              <a:buFont typeface="Arial"/>
              <a:buChar char="•"/>
            </a:pPr>
            <a:r>
              <a:rPr lang="en-US" sz="2497">
                <a:solidFill>
                  <a:srgbClr val="0F4662"/>
                </a:solidFill>
                <a:latin typeface="Calibri (MS)"/>
                <a:ea typeface="Calibri (MS)"/>
                <a:cs typeface="Calibri (MS)"/>
                <a:sym typeface="Calibri (MS)"/>
              </a:rPr>
              <a:t>Balancing sensitivity and specificity to avoid overdiagnosis and unnecessary treatment.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668309" y="3600709"/>
            <a:ext cx="14234434" cy="56575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The paper reviews recent advances in multi-cancer early detection (MCED) using liquid biopsy </a:t>
            </a:r>
          </a:p>
          <a:p>
            <a:pPr algn="l">
              <a:lnSpc>
                <a:spcPts val="4086"/>
              </a:lnSpc>
            </a:pPr>
            <a:r>
              <a:rPr lang="en-US" sz="2404" dirty="0">
                <a:solidFill>
                  <a:srgbClr val="0F4662"/>
                </a:solidFill>
                <a:latin typeface="Calibri (MS)"/>
                <a:ea typeface="Calibri (MS)"/>
                <a:cs typeface="Calibri (MS)"/>
                <a:sym typeface="Calibri (MS)"/>
              </a:rPr>
              <a:t>techniques combined with AI to analyze biomarkers such as cfDNA methylation, fragmentation</a:t>
            </a:r>
          </a:p>
          <a:p>
            <a:pPr marL="0" lvl="0" indent="0" algn="l">
              <a:lnSpc>
                <a:spcPts val="4086"/>
              </a:lnSpc>
            </a:pPr>
            <a:r>
              <a:rPr lang="en-US" sz="2404" dirty="0">
                <a:solidFill>
                  <a:srgbClr val="0F4662"/>
                </a:solidFill>
                <a:latin typeface="Calibri (MS)"/>
                <a:ea typeface="Calibri (MS)"/>
                <a:cs typeface="Calibri (MS)"/>
                <a:sym typeface="Calibri (MS)"/>
              </a:rPr>
              <a:t>patterns, mutations, circulating proteins, metabolites, and </a:t>
            </a:r>
            <a:r>
              <a:rPr lang="en-US" sz="2404" dirty="0" err="1">
                <a:solidFill>
                  <a:srgbClr val="0F4662"/>
                </a:solidFill>
                <a:latin typeface="Calibri (MS)"/>
                <a:ea typeface="Calibri (MS)"/>
                <a:cs typeface="Calibri (MS)"/>
                <a:sym typeface="Calibri (MS)"/>
              </a:rPr>
              <a:t>cfRNA</a:t>
            </a:r>
            <a:r>
              <a:rPr lang="en-US" sz="2404" dirty="0">
                <a:solidFill>
                  <a:srgbClr val="0F4662"/>
                </a:solidFill>
                <a:latin typeface="Calibri (MS)"/>
                <a:ea typeface="Calibri (MS)"/>
                <a:cs typeface="Calibri (MS)"/>
                <a:sym typeface="Calibri (MS)"/>
              </a:rPr>
              <a:t>, enabling detection of multiple cancer types and prediction of the tissue of origin (TOO). Completed trials show high specificity (&gt;97%) and variable sensitivity (27–88%), with some assays like </a:t>
            </a:r>
            <a:r>
              <a:rPr lang="en-US" sz="2404" dirty="0" err="1">
                <a:solidFill>
                  <a:srgbClr val="0F4662"/>
                </a:solidFill>
                <a:latin typeface="Calibri (MS)"/>
                <a:ea typeface="Calibri (MS)"/>
                <a:cs typeface="Calibri (MS)"/>
                <a:sym typeface="Calibri (MS)"/>
              </a:rPr>
              <a:t>PanSeer</a:t>
            </a:r>
            <a:r>
              <a:rPr lang="en-US" sz="2404" dirty="0">
                <a:solidFill>
                  <a:srgbClr val="0F4662"/>
                </a:solidFill>
                <a:latin typeface="Calibri (MS)"/>
                <a:ea typeface="Calibri (MS)"/>
                <a:cs typeface="Calibri (MS)"/>
                <a:sym typeface="Calibri (MS)"/>
              </a:rPr>
              <a:t> and MERCURY achieving over 75% sensitivity in stage I cancers, though early-stage detection remains a challenge for many. Large ongoing trials, including NHS-Galleri and PATHFINDER 2, are evaluating the real-world impact of MCED on cancer incidence, stage at diagnosis, and mortality across tens of thousands of participants. MCED offers the potential for earlier diagnosis, especially for cancers lacking current screening programs, and more targeted follow-up via TOO prediction, but further work is needed to improve early-stage sensitivity, ensure cost-effectiveness, and avoid overdiagnosis before widespread adoption.</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2711898" cy="2378689"/>
          </a:xfrm>
          <a:prstGeom prst="rect">
            <a:avLst/>
          </a:prstGeom>
        </p:spPr>
        <p:txBody>
          <a:bodyPr lIns="0" tIns="0" rIns="0" bIns="0" rtlCol="0" anchor="t">
            <a:spAutoFit/>
          </a:bodyPr>
          <a:lstStyle/>
          <a:p>
            <a:pPr algn="l">
              <a:lnSpc>
                <a:spcPts val="6379"/>
              </a:lnSpc>
            </a:pPr>
            <a:r>
              <a:rPr lang="en-US" sz="4556" b="1" i="1" dirty="0">
                <a:solidFill>
                  <a:srgbClr val="0F4662"/>
                </a:solidFill>
                <a:latin typeface="Cormorant Garamond Bold Italics"/>
                <a:ea typeface="Cormorant Garamond Bold Italics"/>
                <a:cs typeface="Cormorant Garamond Bold Italics"/>
                <a:sym typeface="Cormorant Garamond Bold Italics"/>
              </a:rPr>
              <a:t>3. Liquid biopsy-based multi-cancer early detection: an exploration road from evidence to implementation -2025</a:t>
            </a:r>
          </a:p>
          <a:p>
            <a:pPr marL="0" lvl="0" indent="0" algn="l">
              <a:lnSpc>
                <a:spcPts val="6379"/>
              </a:lnSpc>
              <a:spcBef>
                <a:spcPct val="0"/>
              </a:spcBef>
            </a:pPr>
            <a:endParaRPr lang="en-US" sz="4556"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417252" y="2316925"/>
            <a:ext cx="12103789" cy="898525"/>
          </a:xfrm>
          <a:prstGeom prst="rect">
            <a:avLst/>
          </a:prstGeom>
        </p:spPr>
        <p:txBody>
          <a:bodyPr lIns="0" tIns="0" rIns="0" bIns="0" rtlCol="0" anchor="t">
            <a:spAutoFit/>
          </a:bodyPr>
          <a:lstStyle/>
          <a:p>
            <a:pPr algn="ctr">
              <a:lnSpc>
                <a:spcPts val="3740"/>
              </a:lnSpc>
            </a:pPr>
            <a:r>
              <a:rPr lang="en-US" sz="2200" dirty="0" err="1">
                <a:solidFill>
                  <a:srgbClr val="0F4662"/>
                </a:solidFill>
                <a:latin typeface="Quicksand"/>
                <a:ea typeface="Quicksand"/>
                <a:cs typeface="Quicksand"/>
                <a:sym typeface="Quicksand"/>
              </a:rPr>
              <a:t>Yongjie</a:t>
            </a:r>
            <a:r>
              <a:rPr lang="en-US" sz="2200" dirty="0">
                <a:solidFill>
                  <a:srgbClr val="0F4662"/>
                </a:solidFill>
                <a:latin typeface="Quicksand"/>
                <a:ea typeface="Quicksand"/>
                <a:cs typeface="Quicksand"/>
                <a:sym typeface="Quicksand"/>
              </a:rPr>
              <a:t> Xu, Sibo Zhu, </a:t>
            </a:r>
            <a:r>
              <a:rPr lang="en-US" sz="2200" dirty="0" err="1">
                <a:solidFill>
                  <a:srgbClr val="0F4662"/>
                </a:solidFill>
                <a:latin typeface="Quicksand"/>
                <a:ea typeface="Quicksand"/>
                <a:cs typeface="Quicksand"/>
                <a:sym typeface="Quicksand"/>
              </a:rPr>
              <a:t>Changfa</a:t>
            </a:r>
            <a:r>
              <a:rPr lang="en-US" sz="2200" dirty="0">
                <a:solidFill>
                  <a:srgbClr val="0F4662"/>
                </a:solidFill>
                <a:latin typeface="Quicksand"/>
                <a:ea typeface="Quicksand"/>
                <a:cs typeface="Quicksand"/>
                <a:sym typeface="Quicksand"/>
              </a:rPr>
              <a:t> Xia, Hui Yu, Si Shi, </a:t>
            </a:r>
            <a:r>
              <a:rPr lang="en-US" sz="2200" dirty="0" err="1">
                <a:solidFill>
                  <a:srgbClr val="0F4662"/>
                </a:solidFill>
                <a:latin typeface="Quicksand"/>
                <a:ea typeface="Quicksand"/>
                <a:cs typeface="Quicksand"/>
                <a:sym typeface="Quicksand"/>
              </a:rPr>
              <a:t>Kezhong</a:t>
            </a:r>
            <a:r>
              <a:rPr lang="en-US" sz="2200" dirty="0">
                <a:solidFill>
                  <a:srgbClr val="0F4662"/>
                </a:solidFill>
                <a:latin typeface="Quicksand"/>
                <a:ea typeface="Quicksand"/>
                <a:cs typeface="Quicksand"/>
                <a:sym typeface="Quicksand"/>
              </a:rPr>
              <a:t> Chen, Yue He, </a:t>
            </a:r>
            <a:r>
              <a:rPr lang="en-US" sz="2200" dirty="0" err="1">
                <a:solidFill>
                  <a:srgbClr val="0F4662"/>
                </a:solidFill>
                <a:latin typeface="Quicksand"/>
                <a:ea typeface="Quicksand"/>
                <a:cs typeface="Quicksand"/>
                <a:sym typeface="Quicksand"/>
              </a:rPr>
              <a:t>Chuxia</a:t>
            </a:r>
            <a:r>
              <a:rPr lang="en-US" sz="2200" dirty="0">
                <a:solidFill>
                  <a:srgbClr val="0F4662"/>
                </a:solidFill>
                <a:latin typeface="Quicksand"/>
                <a:ea typeface="Quicksand"/>
                <a:cs typeface="Quicksand"/>
                <a:sym typeface="Quicksand"/>
              </a:rPr>
              <a:t> Deng, Haoxuan Jin, Jing Liu, Rebecca Fitzgerald, Partha Basu, </a:t>
            </a:r>
            <a:r>
              <a:rPr lang="en-US" sz="2200" dirty="0" err="1">
                <a:solidFill>
                  <a:srgbClr val="0F4662"/>
                </a:solidFill>
                <a:latin typeface="Quicksand"/>
                <a:ea typeface="Quicksand"/>
                <a:cs typeface="Quicksand"/>
                <a:sym typeface="Quicksand"/>
              </a:rPr>
              <a:t>Wanqing</a:t>
            </a:r>
            <a:r>
              <a:rPr lang="en-US" sz="2200" dirty="0">
                <a:solidFill>
                  <a:srgbClr val="0F4662"/>
                </a:solidFill>
                <a:latin typeface="Quicksand"/>
                <a:ea typeface="Quicksand"/>
                <a:cs typeface="Quicksand"/>
                <a:sym typeface="Quicksand"/>
              </a:rPr>
              <a:t> Chen </a:t>
            </a:r>
          </a:p>
        </p:txBody>
      </p:sp>
      <p:pic>
        <p:nvPicPr>
          <p:cNvPr id="3074" name="Picture 2" descr="Cancers 16 01100 g001">
            <a:extLst>
              <a:ext uri="{FF2B5EF4-FFF2-40B4-BE49-F238E27FC236}">
                <a16:creationId xmlns:a16="http://schemas.microsoft.com/office/drawing/2014/main" xmlns="" id="{AF1CBE5A-03FE-9384-64B7-5F6570156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7373" y="640159"/>
            <a:ext cx="523875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535097"/>
            <a:ext cx="16438769" cy="360045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Multi-cancer early detection (MCED) using minimally invasive liquid biopsies.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Biomarker diversity including </a:t>
            </a:r>
            <a:r>
              <a:rPr lang="en-US" sz="2400" dirty="0" err="1">
                <a:solidFill>
                  <a:srgbClr val="0F4662"/>
                </a:solidFill>
                <a:latin typeface="Calibri (MS)"/>
                <a:ea typeface="Calibri (MS)"/>
                <a:cs typeface="Calibri (MS)"/>
                <a:sym typeface="Calibri (MS)"/>
              </a:rPr>
              <a:t>cfDNA</a:t>
            </a:r>
            <a:r>
              <a:rPr lang="en-US" sz="2400" dirty="0">
                <a:solidFill>
                  <a:srgbClr val="0F4662"/>
                </a:solidFill>
                <a:latin typeface="Calibri (MS)"/>
                <a:ea typeface="Calibri (MS)"/>
                <a:cs typeface="Calibri (MS)"/>
                <a:sym typeface="Calibri (MS)"/>
              </a:rPr>
              <a:t> methylation, fragmentation patterns, mutations, proteins, metabolites, and </a:t>
            </a:r>
            <a:r>
              <a:rPr lang="en-US" sz="2400" dirty="0" err="1">
                <a:solidFill>
                  <a:srgbClr val="0F4662"/>
                </a:solidFill>
                <a:latin typeface="Calibri (MS)"/>
                <a:ea typeface="Calibri (MS)"/>
                <a:cs typeface="Calibri (MS)"/>
                <a:sym typeface="Calibri (MS)"/>
              </a:rPr>
              <a:t>cfRNA</a:t>
            </a:r>
            <a:r>
              <a:rPr lang="en-US" sz="2400" dirty="0">
                <a:solidFill>
                  <a:srgbClr val="0F4662"/>
                </a:solidFill>
                <a:latin typeface="Calibri (MS)"/>
                <a:ea typeface="Calibri (MS)"/>
                <a:cs typeface="Calibri (MS)"/>
                <a:sym typeface="Calibri (MS)"/>
              </a:rPr>
              <a:t>.</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AI integration for biomarker analysis and enhanced diagnostic accuracy.</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Tissue-of-origin (TOO) prediction to enable targeted follow-up and treatment.</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Large-scale clinical trials (e.g., NHS-</a:t>
            </a:r>
            <a:r>
              <a:rPr lang="en-US" sz="2400" dirty="0" err="1">
                <a:solidFill>
                  <a:srgbClr val="0F4662"/>
                </a:solidFill>
                <a:latin typeface="Calibri (MS)"/>
                <a:ea typeface="Calibri (MS)"/>
                <a:cs typeface="Calibri (MS)"/>
                <a:sym typeface="Calibri (MS)"/>
              </a:rPr>
              <a:t>Galleri</a:t>
            </a:r>
            <a:r>
              <a:rPr lang="en-US" sz="2400" dirty="0">
                <a:solidFill>
                  <a:srgbClr val="0F4662"/>
                </a:solidFill>
                <a:latin typeface="Calibri (MS)"/>
                <a:ea typeface="Calibri (MS)"/>
                <a:cs typeface="Calibri (MS)"/>
                <a:sym typeface="Calibri (MS)"/>
              </a:rPr>
              <a:t>, PATHFINDER 2) assessing real-world impact on cancer incidence, staging, and mortality.</a:t>
            </a:r>
          </a:p>
          <a:p>
            <a:pPr algn="l">
              <a:lnSpc>
                <a:spcPts val="4079"/>
              </a:lnSpc>
            </a:pPr>
            <a:endParaRPr lang="en-US" sz="2400" dirty="0">
              <a:solidFill>
                <a:srgbClr val="0F4662"/>
              </a:solidFill>
              <a:latin typeface="Calibri (MS)"/>
              <a:ea typeface="Calibri (MS)"/>
              <a:cs typeface="Calibri (MS)"/>
              <a:sym typeface="Calibri (MS)"/>
            </a:endParaRPr>
          </a:p>
        </p:txBody>
      </p:sp>
      <p:sp>
        <p:nvSpPr>
          <p:cNvPr id="8" name="TextBox 8"/>
          <p:cNvSpPr txBox="1"/>
          <p:nvPr/>
        </p:nvSpPr>
        <p:spPr>
          <a:xfrm>
            <a:off x="820531" y="4694542"/>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636881"/>
            <a:ext cx="14428922" cy="2689535"/>
          </a:xfrm>
          <a:prstGeom prst="rect">
            <a:avLst/>
          </a:prstGeom>
        </p:spPr>
        <p:txBody>
          <a:bodyPr lIns="0" tIns="0" rIns="0" bIns="0" rtlCol="0" anchor="t">
            <a:spAutoFit/>
          </a:bodyPr>
          <a:lstStyle/>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Low sensitivity in detecting early-stage cancers for many current MCED assays.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Need for cost-effective solutions to enable large-scale screening adoption.</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Risk of </a:t>
            </a:r>
            <a:r>
              <a:rPr lang="en-US" sz="2497" dirty="0" err="1">
                <a:solidFill>
                  <a:srgbClr val="0F4662"/>
                </a:solidFill>
                <a:latin typeface="Calibri (MS)"/>
                <a:ea typeface="Calibri (MS)"/>
                <a:cs typeface="Calibri (MS)"/>
                <a:sym typeface="Calibri (MS)"/>
              </a:rPr>
              <a:t>overdiagnosis</a:t>
            </a:r>
            <a:r>
              <a:rPr lang="en-US" sz="2497" dirty="0">
                <a:solidFill>
                  <a:srgbClr val="0F4662"/>
                </a:solidFill>
                <a:latin typeface="Calibri (MS)"/>
                <a:ea typeface="Calibri (MS)"/>
                <a:cs typeface="Calibri (MS)"/>
                <a:sym typeface="Calibri (MS)"/>
              </a:rPr>
              <a:t> leading to unnecessary interventions.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Limited clinical validation for some biomarker combinations in diverse populations.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Integration challenges into existing healthcare infrastructure and workflows.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668309" y="2826627"/>
            <a:ext cx="14234434" cy="66862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review paper discusses recent advances in electrochemical biosensor technologies for early </a:t>
            </a:r>
          </a:p>
          <a:p>
            <a:pPr algn="l">
              <a:lnSpc>
                <a:spcPts val="4086"/>
              </a:lnSpc>
            </a:pPr>
            <a:r>
              <a:rPr lang="en-US" sz="2404" dirty="0">
                <a:solidFill>
                  <a:srgbClr val="0F4662"/>
                </a:solidFill>
                <a:latin typeface="Calibri (MS)"/>
                <a:ea typeface="Calibri (MS)"/>
                <a:cs typeface="Calibri (MS)"/>
                <a:sym typeface="Calibri (MS)"/>
              </a:rPr>
              <a:t>cancer detection, focusing on their ability to detect cancer biomarkers with high sensitivity, specificity, </a:t>
            </a:r>
          </a:p>
          <a:p>
            <a:pPr algn="l">
              <a:lnSpc>
                <a:spcPts val="4086"/>
              </a:lnSpc>
            </a:pPr>
            <a:r>
              <a:rPr lang="en-US" sz="2404" dirty="0">
                <a:solidFill>
                  <a:srgbClr val="0F4662"/>
                </a:solidFill>
                <a:latin typeface="Calibri (MS)"/>
                <a:ea typeface="Calibri (MS)"/>
                <a:cs typeface="Calibri (MS)"/>
                <a:sym typeface="Calibri (MS)"/>
              </a:rPr>
              <a:t>and cost-effectiveness. Traditional diagnostic methods like imaging and biopsies are often invasive, </a:t>
            </a:r>
          </a:p>
          <a:p>
            <a:pPr marL="0" lvl="0" indent="0" algn="l">
              <a:lnSpc>
                <a:spcPts val="4086"/>
              </a:lnSpc>
            </a:pPr>
            <a:r>
              <a:rPr lang="en-US" sz="2404" dirty="0">
                <a:solidFill>
                  <a:srgbClr val="0F4662"/>
                </a:solidFill>
                <a:latin typeface="Calibri (MS)"/>
                <a:ea typeface="Calibri (MS)"/>
                <a:cs typeface="Calibri (MS)"/>
                <a:sym typeface="Calibri (MS)"/>
              </a:rPr>
              <a:t>expensive, and limited in early-stage detection, especially in low-resource settings. Electrochemical biosensors offer a non-invasive, portable, and rapid alternative by converting biological interactions of cancer-related biomarkers—such as nucleic acids, proteins, metabolites, and exosomes—into measurable electrical signals. The paper evaluates different types of biosensors, including </a:t>
            </a:r>
            <a:r>
              <a:rPr lang="en-US" sz="2404" dirty="0" err="1">
                <a:solidFill>
                  <a:srgbClr val="0F4662"/>
                </a:solidFill>
                <a:latin typeface="Calibri (MS)"/>
                <a:ea typeface="Calibri (MS)"/>
                <a:cs typeface="Calibri (MS)"/>
                <a:sym typeface="Calibri (MS)"/>
              </a:rPr>
              <a:t>immunosensors</a:t>
            </a:r>
            <a:r>
              <a:rPr lang="en-US" sz="2404" dirty="0">
                <a:solidFill>
                  <a:srgbClr val="0F4662"/>
                </a:solidFill>
                <a:latin typeface="Calibri (MS)"/>
                <a:ea typeface="Calibri (MS)"/>
                <a:cs typeface="Calibri (MS)"/>
                <a:sym typeface="Calibri (MS)"/>
              </a:rPr>
              <a:t>, </a:t>
            </a:r>
            <a:r>
              <a:rPr lang="en-US" sz="2404" dirty="0" err="1">
                <a:solidFill>
                  <a:srgbClr val="0F4662"/>
                </a:solidFill>
                <a:latin typeface="Calibri (MS)"/>
                <a:ea typeface="Calibri (MS)"/>
                <a:cs typeface="Calibri (MS)"/>
                <a:sym typeface="Calibri (MS)"/>
              </a:rPr>
              <a:t>aptasensors</a:t>
            </a:r>
            <a:r>
              <a:rPr lang="en-US" sz="2404" dirty="0">
                <a:solidFill>
                  <a:srgbClr val="0F4662"/>
                </a:solidFill>
                <a:latin typeface="Calibri (MS)"/>
                <a:ea typeface="Calibri (MS)"/>
                <a:cs typeface="Calibri (MS)"/>
                <a:sym typeface="Calibri (MS)"/>
              </a:rPr>
              <a:t>, </a:t>
            </a:r>
            <a:r>
              <a:rPr lang="en-US" sz="2404" dirty="0" err="1">
                <a:solidFill>
                  <a:srgbClr val="0F4662"/>
                </a:solidFill>
                <a:latin typeface="Calibri (MS)"/>
                <a:ea typeface="Calibri (MS)"/>
                <a:cs typeface="Calibri (MS)"/>
                <a:sym typeface="Calibri (MS)"/>
              </a:rPr>
              <a:t>nano</a:t>
            </a:r>
            <a:r>
              <a:rPr lang="en-US" sz="2404" dirty="0">
                <a:solidFill>
                  <a:srgbClr val="0F4662"/>
                </a:solidFill>
                <a:latin typeface="Calibri (MS)"/>
                <a:ea typeface="Calibri (MS)"/>
                <a:cs typeface="Calibri (MS)"/>
                <a:sym typeface="Calibri (MS)"/>
              </a:rPr>
              <a:t>-biosensors, enzyme-based, and non-enzymatic sensors, with nanotechnology (e.g., nanoparticles, carbon nanotubes, graphene) enhancing performance. It highlights key cancer biomarkers such as PSA, PCA3, CA15-3, and CA125, their clinical importance, and examples of biosensor-based detection. While showing great promise for point-of-care diagnostics and integration into personalized medicine, challenges remain in improving specificity, reproducibility, and scalability for widespread clinical use.</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1975359" cy="2985988"/>
          </a:xfrm>
          <a:prstGeom prst="rect">
            <a:avLst/>
          </a:prstGeom>
        </p:spPr>
        <p:txBody>
          <a:bodyPr lIns="0" tIns="0" rIns="0" bIns="0" rtlCol="0" anchor="t">
            <a:spAutoFit/>
          </a:bodyPr>
          <a:lstStyle/>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4. Advances in cancer detection: A review on </a:t>
            </a:r>
          </a:p>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electrochemical biosensor technologies - 2025</a:t>
            </a: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marL="0" lvl="0" indent="0" algn="l">
              <a:lnSpc>
                <a:spcPts val="5948"/>
              </a:lnSpc>
              <a:spcBef>
                <a:spcPct val="0"/>
              </a:spcBef>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779389" y="2204162"/>
            <a:ext cx="12103789" cy="898525"/>
          </a:xfrm>
          <a:prstGeom prst="rect">
            <a:avLst/>
          </a:prstGeom>
        </p:spPr>
        <p:txBody>
          <a:bodyPr lIns="0" tIns="0" rIns="0" bIns="0" rtlCol="0" anchor="t">
            <a:spAutoFit/>
          </a:bodyPr>
          <a:lstStyle/>
          <a:p>
            <a:pPr algn="ctr">
              <a:lnSpc>
                <a:spcPts val="3740"/>
              </a:lnSpc>
            </a:pPr>
            <a:r>
              <a:rPr lang="en-US" sz="2200" dirty="0">
                <a:solidFill>
                  <a:srgbClr val="0F4662"/>
                </a:solidFill>
                <a:latin typeface="Quicksand"/>
                <a:ea typeface="Quicksand"/>
                <a:cs typeface="Quicksand"/>
                <a:sym typeface="Quicksand"/>
              </a:rPr>
              <a:t>Valentine </a:t>
            </a:r>
            <a:r>
              <a:rPr lang="en-US" sz="2200" dirty="0" err="1">
                <a:solidFill>
                  <a:srgbClr val="0F4662"/>
                </a:solidFill>
                <a:latin typeface="Quicksand"/>
                <a:ea typeface="Quicksand"/>
                <a:cs typeface="Quicksand"/>
                <a:sym typeface="Quicksand"/>
              </a:rPr>
              <a:t>Saasa</a:t>
            </a:r>
            <a:r>
              <a:rPr lang="en-US" sz="2200" dirty="0">
                <a:solidFill>
                  <a:srgbClr val="0F4662"/>
                </a:solidFill>
                <a:latin typeface="Quicksand"/>
                <a:ea typeface="Quicksand"/>
                <a:cs typeface="Quicksand"/>
                <a:sym typeface="Quicksand"/>
              </a:rPr>
              <a:t> , </a:t>
            </a:r>
            <a:r>
              <a:rPr lang="en-US" sz="2200" dirty="0" err="1">
                <a:solidFill>
                  <a:srgbClr val="0F4662"/>
                </a:solidFill>
                <a:latin typeface="Quicksand"/>
                <a:ea typeface="Quicksand"/>
                <a:cs typeface="Quicksand"/>
                <a:sym typeface="Quicksand"/>
              </a:rPr>
              <a:t>Rekerayi</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Chibagidi</a:t>
            </a:r>
            <a:r>
              <a:rPr lang="en-US" sz="2200" dirty="0">
                <a:solidFill>
                  <a:srgbClr val="0F4662"/>
                </a:solidFill>
                <a:latin typeface="Quicksand"/>
                <a:ea typeface="Quicksand"/>
                <a:cs typeface="Quicksand"/>
                <a:sym typeface="Quicksand"/>
              </a:rPr>
              <a:t> , </a:t>
            </a:r>
            <a:r>
              <a:rPr lang="en-US" sz="2200" dirty="0" err="1">
                <a:solidFill>
                  <a:srgbClr val="0F4662"/>
                </a:solidFill>
                <a:latin typeface="Quicksand"/>
                <a:ea typeface="Quicksand"/>
                <a:cs typeface="Quicksand"/>
                <a:sym typeface="Quicksand"/>
              </a:rPr>
              <a:t>Keletso</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Ipileng</a:t>
            </a:r>
            <a:r>
              <a:rPr lang="en-US" sz="2200" dirty="0">
                <a:solidFill>
                  <a:srgbClr val="0F4662"/>
                </a:solidFill>
                <a:latin typeface="Quicksand"/>
                <a:ea typeface="Quicksand"/>
                <a:cs typeface="Quicksand"/>
                <a:sym typeface="Quicksand"/>
              </a:rPr>
              <a:t> , </a:t>
            </a:r>
            <a:r>
              <a:rPr lang="en-US" sz="2200" dirty="0" err="1">
                <a:solidFill>
                  <a:srgbClr val="0F4662"/>
                </a:solidFill>
                <a:latin typeface="Quicksand"/>
                <a:ea typeface="Quicksand"/>
                <a:cs typeface="Quicksand"/>
                <a:sym typeface="Quicksand"/>
              </a:rPr>
              <a:t>Usisipho</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Feleni</a:t>
            </a:r>
            <a:r>
              <a:rPr lang="en-US" sz="2200" dirty="0">
                <a:solidFill>
                  <a:srgbClr val="0F4662"/>
                </a:solidFill>
                <a:latin typeface="Quicksand"/>
                <a:ea typeface="Quicksand"/>
                <a:cs typeface="Quicksand"/>
                <a:sym typeface="Quicksand"/>
              </a:rPr>
              <a:t> </a:t>
            </a:r>
          </a:p>
          <a:p>
            <a:pPr algn="ctr">
              <a:lnSpc>
                <a:spcPts val="3740"/>
              </a:lnSpc>
            </a:pPr>
            <a:endParaRPr lang="en-US" sz="2200" dirty="0">
              <a:solidFill>
                <a:srgbClr val="0F4662"/>
              </a:solidFill>
              <a:latin typeface="Quicksand"/>
              <a:ea typeface="Quicksand"/>
              <a:cs typeface="Quicksand"/>
              <a:sym typeface="Quicksand"/>
            </a:endParaRPr>
          </a:p>
        </p:txBody>
      </p:sp>
      <p:pic>
        <p:nvPicPr>
          <p:cNvPr id="4098" name="Picture 2" descr="Development of electrochemical biosensors for simultaneous multiplex  detection of microRNA for breast cancer screening | Microchimica Acta">
            <a:extLst>
              <a:ext uri="{FF2B5EF4-FFF2-40B4-BE49-F238E27FC236}">
                <a16:creationId xmlns:a16="http://schemas.microsoft.com/office/drawing/2014/main" xmlns="" id="{2EBD4FF9-7F10-D3AC-F5D1-2FB1F5A9C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8478" y="15849"/>
            <a:ext cx="7205234" cy="2762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1166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535097"/>
            <a:ext cx="16438769" cy="257175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Electrochemical biosensors as a rapid, cost-effective alternative to traditional cancer diagnostics.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Nanotechnology-enhanced detection using nanoparticles, CNTs, and graphene to boost sensitivity and performance.</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Non-invasive diagnostics for early-stage cancer detection in low-resource and point-of-care settings.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Biomarker-driven testing targeting PSA, PCA3, CA15-3, CA125, and other clinically relevant markers.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Integration into personalized medicine for tailored cancer monitoring and treatment</a:t>
            </a:r>
          </a:p>
        </p:txBody>
      </p:sp>
      <p:sp>
        <p:nvSpPr>
          <p:cNvPr id="8" name="TextBox 8"/>
          <p:cNvSpPr txBox="1"/>
          <p:nvPr/>
        </p:nvSpPr>
        <p:spPr>
          <a:xfrm>
            <a:off x="820531" y="4694542"/>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636881"/>
            <a:ext cx="14428922" cy="2689535"/>
          </a:xfrm>
          <a:prstGeom prst="rect">
            <a:avLst/>
          </a:prstGeom>
        </p:spPr>
        <p:txBody>
          <a:bodyPr lIns="0" tIns="0" rIns="0" bIns="0" rtlCol="0" anchor="t">
            <a:spAutoFit/>
          </a:bodyPr>
          <a:lstStyle/>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Limited specificity and reproducibility across diverse patient populations.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Scalability challenges for manufacturing and deployment in clinical settings.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Need for large-scale clinical validation in real-world conditions.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Standardization issues in biosensor fabrication and calibration.</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Regulatory and commercialization hurdles slowing clinical adoption.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668309" y="3295424"/>
            <a:ext cx="14234434" cy="56575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survey reviews AI-driven approaches for early lung cancer detection, with a focus on pulmonary </a:t>
            </a:r>
          </a:p>
          <a:p>
            <a:pPr algn="l">
              <a:lnSpc>
                <a:spcPts val="4086"/>
              </a:lnSpc>
            </a:pPr>
            <a:r>
              <a:rPr lang="en-US" sz="2404" dirty="0">
                <a:solidFill>
                  <a:srgbClr val="0F4662"/>
                </a:solidFill>
                <a:latin typeface="Calibri (MS)"/>
                <a:ea typeface="Calibri (MS)"/>
                <a:cs typeface="Calibri (MS)"/>
                <a:sym typeface="Calibri (MS)"/>
              </a:rPr>
              <a:t>nodule analysis using computed tomography (CT) images. It compares 131 studies, covering both </a:t>
            </a:r>
          </a:p>
          <a:p>
            <a:pPr algn="l">
              <a:lnSpc>
                <a:spcPts val="4086"/>
              </a:lnSpc>
            </a:pPr>
            <a:r>
              <a:rPr lang="en-US" sz="2404" dirty="0">
                <a:solidFill>
                  <a:srgbClr val="0F4662"/>
                </a:solidFill>
                <a:latin typeface="Calibri (MS)"/>
                <a:ea typeface="Calibri (MS)"/>
                <a:cs typeface="Calibri (MS)"/>
                <a:sym typeface="Calibri (MS)"/>
              </a:rPr>
              <a:t>traditional machine learning (ML) methods like SVM and k-NN, and deep learning (DL) techniques </a:t>
            </a:r>
          </a:p>
          <a:p>
            <a:pPr marL="0" lvl="0" indent="0" algn="l">
              <a:lnSpc>
                <a:spcPts val="4086"/>
              </a:lnSpc>
            </a:pPr>
            <a:r>
              <a:rPr lang="en-US" sz="2404" dirty="0">
                <a:solidFill>
                  <a:srgbClr val="0F4662"/>
                </a:solidFill>
                <a:latin typeface="Calibri (MS)"/>
                <a:ea typeface="Calibri (MS)"/>
                <a:cs typeface="Calibri (MS)"/>
                <a:sym typeface="Calibri (MS)"/>
              </a:rPr>
              <a:t>such as CNNs, RNNs, and GANs. Deep learning outperforms traditional ML by automatically learning complex features, improving detection, segmentation, and classification accuracy, especially for high-risk nodule types (</a:t>
            </a:r>
            <a:r>
              <a:rPr lang="en-US" sz="2404" dirty="0" err="1">
                <a:solidFill>
                  <a:srgbClr val="0F4662"/>
                </a:solidFill>
                <a:latin typeface="Calibri (MS)"/>
                <a:ea typeface="Calibri (MS)"/>
                <a:cs typeface="Calibri (MS)"/>
                <a:sym typeface="Calibri (MS)"/>
              </a:rPr>
              <a:t>subsolid</a:t>
            </a:r>
            <a:r>
              <a:rPr lang="en-US" sz="2404" dirty="0">
                <a:solidFill>
                  <a:srgbClr val="0F4662"/>
                </a:solidFill>
                <a:latin typeface="Calibri (MS)"/>
                <a:ea typeface="Calibri (MS)"/>
                <a:cs typeface="Calibri (MS)"/>
                <a:sym typeface="Calibri (MS)"/>
              </a:rPr>
              <a:t> and ground-glass). The paper outlines key datasets (e.g., LIDC-IDRI, LUNA16), CAD system workflows, and breakthroughs like multi-task CNNs and ensemble models. While DL has enhanced early diagnosis and reduced radiologist workload, challenges remain in data scarcity, model interpretability, and clinical adoption. The authors provide guidance on designing efficient, interpretable workflows to optimize computational complexity and improve real-world applicability in lung cancer screening.</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1975359" cy="3740417"/>
          </a:xfrm>
          <a:prstGeom prst="rect">
            <a:avLst/>
          </a:prstGeom>
        </p:spPr>
        <p:txBody>
          <a:bodyPr lIns="0" tIns="0" rIns="0" bIns="0" rtlCol="0" anchor="t">
            <a:spAutoFit/>
          </a:bodyPr>
          <a:lstStyle/>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5. Medical artificial intelligence for early detection of lung cancer: A survey - 2024</a:t>
            </a: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marL="0" lvl="0" indent="0" algn="l">
              <a:lnSpc>
                <a:spcPts val="5948"/>
              </a:lnSpc>
              <a:spcBef>
                <a:spcPct val="0"/>
              </a:spcBef>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432808" y="2244015"/>
            <a:ext cx="13406001" cy="898525"/>
          </a:xfrm>
          <a:prstGeom prst="rect">
            <a:avLst/>
          </a:prstGeom>
        </p:spPr>
        <p:txBody>
          <a:bodyPr lIns="0" tIns="0" rIns="0" bIns="0" rtlCol="0" anchor="t">
            <a:spAutoFit/>
          </a:bodyPr>
          <a:lstStyle/>
          <a:p>
            <a:pPr algn="ctr">
              <a:lnSpc>
                <a:spcPts val="3740"/>
              </a:lnSpc>
            </a:pPr>
            <a:r>
              <a:rPr lang="en-US" sz="2200" dirty="0" err="1">
                <a:solidFill>
                  <a:srgbClr val="0F4662"/>
                </a:solidFill>
                <a:latin typeface="Quicksand"/>
                <a:ea typeface="Quicksand"/>
                <a:cs typeface="Quicksand"/>
                <a:sym typeface="Quicksand"/>
              </a:rPr>
              <a:t>Guohui</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Cai</a:t>
            </a:r>
            <a:r>
              <a:rPr lang="en-US" sz="2200" dirty="0">
                <a:solidFill>
                  <a:srgbClr val="0F4662"/>
                </a:solidFill>
                <a:latin typeface="Quicksand"/>
                <a:ea typeface="Quicksand"/>
                <a:cs typeface="Quicksand"/>
                <a:sym typeface="Quicksand"/>
              </a:rPr>
              <a:t>, Ying </a:t>
            </a:r>
            <a:r>
              <a:rPr lang="en-US" sz="2200" dirty="0" err="1">
                <a:solidFill>
                  <a:srgbClr val="0F4662"/>
                </a:solidFill>
                <a:latin typeface="Quicksand"/>
                <a:ea typeface="Quicksand"/>
                <a:cs typeface="Quicksand"/>
                <a:sym typeface="Quicksand"/>
              </a:rPr>
              <a:t>Cai</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Zeyu</a:t>
            </a:r>
            <a:r>
              <a:rPr lang="en-US" sz="2200" dirty="0">
                <a:solidFill>
                  <a:srgbClr val="0F4662"/>
                </a:solidFill>
                <a:latin typeface="Quicksand"/>
                <a:ea typeface="Quicksand"/>
                <a:cs typeface="Quicksand"/>
                <a:sym typeface="Quicksand"/>
              </a:rPr>
              <a:t> Zhang, </a:t>
            </a:r>
            <a:r>
              <a:rPr lang="en-US" sz="2200" dirty="0" err="1">
                <a:solidFill>
                  <a:srgbClr val="0F4662"/>
                </a:solidFill>
                <a:latin typeface="Quicksand"/>
                <a:ea typeface="Quicksand"/>
                <a:cs typeface="Quicksand"/>
                <a:sym typeface="Quicksand"/>
              </a:rPr>
              <a:t>Yuanzhouhan</a:t>
            </a:r>
            <a:r>
              <a:rPr lang="en-US" sz="2200" dirty="0">
                <a:solidFill>
                  <a:srgbClr val="0F4662"/>
                </a:solidFill>
                <a:latin typeface="Quicksand"/>
                <a:ea typeface="Quicksand"/>
                <a:cs typeface="Quicksand"/>
                <a:sym typeface="Quicksand"/>
              </a:rPr>
              <a:t> Cao , Lin Wu, </a:t>
            </a:r>
            <a:r>
              <a:rPr lang="en-US" sz="2200" dirty="0" err="1">
                <a:solidFill>
                  <a:srgbClr val="0F4662"/>
                </a:solidFill>
                <a:latin typeface="Quicksand"/>
                <a:ea typeface="Quicksand"/>
                <a:cs typeface="Quicksand"/>
                <a:sym typeface="Quicksand"/>
              </a:rPr>
              <a:t>Daji</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Ergu</a:t>
            </a:r>
            <a:r>
              <a:rPr lang="en-US" sz="2200" dirty="0">
                <a:solidFill>
                  <a:srgbClr val="0F4662"/>
                </a:solidFill>
                <a:latin typeface="Quicksand"/>
                <a:ea typeface="Quicksand"/>
                <a:cs typeface="Quicksand"/>
                <a:sym typeface="Quicksand"/>
              </a:rPr>
              <a:t>, </a:t>
            </a:r>
            <a:r>
              <a:rPr lang="en-US" sz="2200" dirty="0" err="1">
                <a:solidFill>
                  <a:srgbClr val="0F4662"/>
                </a:solidFill>
                <a:latin typeface="Quicksand"/>
                <a:ea typeface="Quicksand"/>
                <a:cs typeface="Quicksand"/>
                <a:sym typeface="Quicksand"/>
              </a:rPr>
              <a:t>Zhibin</a:t>
            </a:r>
            <a:r>
              <a:rPr lang="en-US" sz="2200" dirty="0">
                <a:solidFill>
                  <a:srgbClr val="0F4662"/>
                </a:solidFill>
                <a:latin typeface="Quicksand"/>
                <a:ea typeface="Quicksand"/>
                <a:cs typeface="Quicksand"/>
                <a:sym typeface="Quicksand"/>
              </a:rPr>
              <a:t> Liao, Yang Zhao</a:t>
            </a:r>
          </a:p>
          <a:p>
            <a:pPr algn="ctr">
              <a:lnSpc>
                <a:spcPts val="3740"/>
              </a:lnSpc>
            </a:pPr>
            <a:endParaRPr lang="en-US" sz="2200" dirty="0">
              <a:solidFill>
                <a:srgbClr val="0F4662"/>
              </a:solidFill>
              <a:latin typeface="Quicksand"/>
              <a:ea typeface="Quicksand"/>
              <a:cs typeface="Quicksand"/>
              <a:sym typeface="Quicksand"/>
            </a:endParaRPr>
          </a:p>
        </p:txBody>
      </p:sp>
      <p:pic>
        <p:nvPicPr>
          <p:cNvPr id="5122" name="Picture 2" descr="AI Applications in Lung Cancer Ripe With Opportunity | Docwire News">
            <a:extLst>
              <a:ext uri="{FF2B5EF4-FFF2-40B4-BE49-F238E27FC236}">
                <a16:creationId xmlns:a16="http://schemas.microsoft.com/office/drawing/2014/main" xmlns="" id="{F474F4A4-FF36-3995-A99A-C70E6E063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1453" y="23003"/>
            <a:ext cx="4038600" cy="2670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Presented By</a:t>
            </a:r>
          </a:p>
        </p:txBody>
      </p:sp>
      <p:sp>
        <p:nvSpPr>
          <p:cNvPr id="6" name="TextBox 6"/>
          <p:cNvSpPr txBox="1"/>
          <p:nvPr/>
        </p:nvSpPr>
        <p:spPr>
          <a:xfrm>
            <a:off x="4966679" y="2410128"/>
            <a:ext cx="8524262" cy="788036"/>
          </a:xfrm>
          <a:prstGeom prst="rect">
            <a:avLst/>
          </a:prstGeom>
        </p:spPr>
        <p:txBody>
          <a:bodyPr lIns="0" tIns="0" rIns="0" bIns="0" rtlCol="0" anchor="t">
            <a:spAutoFit/>
          </a:bodyPr>
          <a:lstStyle/>
          <a:p>
            <a:pPr marL="0" lvl="0" indent="0" algn="ctr">
              <a:lnSpc>
                <a:spcPts val="6439"/>
              </a:lnSpc>
              <a:spcBef>
                <a:spcPct val="0"/>
              </a:spcBef>
            </a:pPr>
            <a:r>
              <a:rPr lang="en-US" sz="4599" b="1">
                <a:solidFill>
                  <a:srgbClr val="0F4662"/>
                </a:solidFill>
                <a:latin typeface="Quicksand Bold"/>
                <a:ea typeface="Quicksand Bold"/>
                <a:cs typeface="Quicksand Bold"/>
                <a:sym typeface="Quicksand Bold"/>
              </a:rPr>
              <a:t>21MIS1070 - MINNA FATHIMA</a:t>
            </a:r>
          </a:p>
        </p:txBody>
      </p:sp>
      <p:sp>
        <p:nvSpPr>
          <p:cNvPr id="7" name="TextBox 7"/>
          <p:cNvSpPr txBox="1"/>
          <p:nvPr/>
        </p:nvSpPr>
        <p:spPr>
          <a:xfrm>
            <a:off x="1028700" y="5320877"/>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Guided By</a:t>
            </a:r>
          </a:p>
        </p:txBody>
      </p:sp>
      <p:sp>
        <p:nvSpPr>
          <p:cNvPr id="8" name="TextBox 8"/>
          <p:cNvSpPr txBox="1"/>
          <p:nvPr/>
        </p:nvSpPr>
        <p:spPr>
          <a:xfrm>
            <a:off x="4881869" y="6811564"/>
            <a:ext cx="8524262" cy="757130"/>
          </a:xfrm>
          <a:prstGeom prst="rect">
            <a:avLst/>
          </a:prstGeom>
        </p:spPr>
        <p:txBody>
          <a:bodyPr lIns="0" tIns="0" rIns="0" bIns="0" rtlCol="0" anchor="t">
            <a:spAutoFit/>
          </a:bodyPr>
          <a:lstStyle/>
          <a:p>
            <a:pPr marL="0" lvl="0" indent="0" algn="ctr">
              <a:lnSpc>
                <a:spcPts val="6439"/>
              </a:lnSpc>
              <a:spcBef>
                <a:spcPct val="0"/>
              </a:spcBef>
            </a:pPr>
            <a:r>
              <a:rPr lang="en-US" sz="4599" b="1" dirty="0">
                <a:solidFill>
                  <a:srgbClr val="0F4662"/>
                </a:solidFill>
                <a:latin typeface="Quicksand Bold"/>
                <a:ea typeface="Quicksand Bold"/>
                <a:cs typeface="Quicksand Bold"/>
                <a:sym typeface="Quicksand Bold"/>
              </a:rPr>
              <a:t>DR. PREM SANKAR 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1166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535097"/>
            <a:ext cx="16438769" cy="257175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AI-powered CAD systems for automated CT-based lung cancer screening.</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Shift from traditional ML to DL (CNNs, RNNs, GANs) enabling complex feature learning.</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Pulmonary nodule analysis covering detection, segmentation, and classification, with focus on high-risk nodule types.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Ensemble and multi-task models improving robustness and accuracy.</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Workflow optimization for accuracy, interpretability, and reduced radiologist workload.</a:t>
            </a:r>
          </a:p>
        </p:txBody>
      </p:sp>
      <p:sp>
        <p:nvSpPr>
          <p:cNvPr id="8" name="TextBox 8"/>
          <p:cNvSpPr txBox="1"/>
          <p:nvPr/>
        </p:nvSpPr>
        <p:spPr>
          <a:xfrm>
            <a:off x="820531" y="4694542"/>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760541"/>
            <a:ext cx="14428922" cy="2689535"/>
          </a:xfrm>
          <a:prstGeom prst="rect">
            <a:avLst/>
          </a:prstGeom>
        </p:spPr>
        <p:txBody>
          <a:bodyPr lIns="0" tIns="0" rIns="0" bIns="0" rtlCol="0" anchor="t">
            <a:spAutoFit/>
          </a:bodyPr>
          <a:lstStyle/>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Data scarcity of large, high-quality annotated CT datasets.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Model interpretability limitations, hindering clinical trust.</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Challenges in clinical adoption due to integration and validation issues.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Lack of standardized evaluation metrics across studies.</a:t>
            </a:r>
          </a:p>
          <a:p>
            <a:pPr marL="539306" lvl="1" indent="-269653" algn="l">
              <a:lnSpc>
                <a:spcPts val="4246"/>
              </a:lnSpc>
              <a:buFont typeface="Arial"/>
              <a:buChar char="•"/>
            </a:pPr>
            <a:r>
              <a:rPr lang="en-US" sz="2497" dirty="0">
                <a:solidFill>
                  <a:srgbClr val="0F4662"/>
                </a:solidFill>
                <a:latin typeface="Calibri (MS)"/>
                <a:ea typeface="Calibri (MS)"/>
                <a:cs typeface="Calibri (MS)"/>
                <a:sym typeface="Calibri (MS)"/>
              </a:rPr>
              <a:t>Insufficient exploration of ML vs DL performance differences under a unified framework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617401" y="714009"/>
            <a:ext cx="4485692" cy="3615254"/>
            <a:chOff x="0" y="0"/>
            <a:chExt cx="5980923" cy="4820339"/>
          </a:xfrm>
        </p:grpSpPr>
        <p:pic>
          <p:nvPicPr>
            <p:cNvPr id="6" name="Picture 6"/>
            <p:cNvPicPr>
              <a:picLocks noChangeAspect="1"/>
            </p:cNvPicPr>
            <p:nvPr/>
          </p:nvPicPr>
          <p:blipFill>
            <a:blip r:embed="rId2"/>
            <a:srcRect l="602" r="602"/>
            <a:stretch>
              <a:fillRect/>
            </a:stretch>
          </p:blipFill>
          <p:spPr>
            <a:xfrm>
              <a:off x="0" y="0"/>
              <a:ext cx="5980923" cy="4820339"/>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503429" y="3790062"/>
            <a:ext cx="14234434" cy="46288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open-access review highlights how digital sensing technologies—such as biosensors, lab-on-a-chip </a:t>
            </a:r>
          </a:p>
          <a:p>
            <a:pPr marL="0" lvl="0" indent="0" algn="l">
              <a:lnSpc>
                <a:spcPts val="4086"/>
              </a:lnSpc>
            </a:pPr>
            <a:r>
              <a:rPr lang="en-US" sz="2404" dirty="0">
                <a:solidFill>
                  <a:srgbClr val="0F4662"/>
                </a:solidFill>
                <a:latin typeface="Calibri (MS)"/>
                <a:ea typeface="Calibri (MS)"/>
                <a:cs typeface="Calibri (MS)"/>
                <a:sym typeface="Calibri (MS)"/>
              </a:rPr>
              <a:t>devices, and wearable sensors—are revolutionizing cancer care by enabling early, non-invasive, and highly sensitive detection, along with personalized diagnosis and treatment planning. Integrating nanotechnology with AI and machine learning, these platforms allow real-time monitoring of cancer biomarkers through tools like liquid biopsies and point-of-care diagnostics, improving accessibility and clinical decision-making, even in remote settings. By continuously collecting and analyzing patient-specific data, they enhance tumor profiling, optimize therapy customization, and support proactive cancer management, ultimately improving survival rates and quality of life. However, challenges remain in data privacy, standardization, regulatory approval, and clinical integration.</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1975359" cy="4494846"/>
          </a:xfrm>
          <a:prstGeom prst="rect">
            <a:avLst/>
          </a:prstGeom>
        </p:spPr>
        <p:txBody>
          <a:bodyPr lIns="0" tIns="0" rIns="0" bIns="0" rtlCol="0" anchor="t">
            <a:spAutoFit/>
          </a:bodyPr>
          <a:lstStyle/>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6. Digital sensing technologies in cancer care: A new era in early detection and personalized diagnosis - 2025</a:t>
            </a: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marL="0" lvl="0" indent="0" algn="l">
              <a:lnSpc>
                <a:spcPts val="5948"/>
              </a:lnSpc>
              <a:spcBef>
                <a:spcPct val="0"/>
              </a:spcBef>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668309" y="2261279"/>
            <a:ext cx="12949092" cy="1186545"/>
          </a:xfrm>
          <a:prstGeom prst="rect">
            <a:avLst/>
          </a:prstGeom>
        </p:spPr>
        <p:txBody>
          <a:bodyPr lIns="0" tIns="0" rIns="0" bIns="0" rtlCol="0" anchor="t">
            <a:spAutoFit/>
          </a:bodyPr>
          <a:lstStyle/>
          <a:p>
            <a:pPr algn="l">
              <a:lnSpc>
                <a:spcPts val="3219"/>
              </a:lnSpc>
            </a:pPr>
            <a:r>
              <a:rPr lang="en-US" sz="1893" dirty="0">
                <a:solidFill>
                  <a:srgbClr val="0F4662"/>
                </a:solidFill>
                <a:latin typeface="Quicksand"/>
                <a:ea typeface="Quicksand"/>
                <a:cs typeface="Quicksand"/>
                <a:sym typeface="Quicksand"/>
              </a:rPr>
              <a:t>Muge </a:t>
            </a:r>
            <a:r>
              <a:rPr lang="en-US" sz="1893" dirty="0" err="1">
                <a:solidFill>
                  <a:srgbClr val="0F4662"/>
                </a:solidFill>
                <a:latin typeface="Quicksand"/>
                <a:ea typeface="Quicksand"/>
                <a:cs typeface="Quicksand"/>
                <a:sym typeface="Quicksand"/>
              </a:rPr>
              <a:t>Yucel</a:t>
            </a:r>
            <a:r>
              <a:rPr lang="en-US" sz="1893" dirty="0">
                <a:solidFill>
                  <a:srgbClr val="0F4662"/>
                </a:solidFill>
                <a:latin typeface="Quicksand"/>
                <a:ea typeface="Quicksand"/>
                <a:cs typeface="Quicksand"/>
                <a:sym typeface="Quicksand"/>
              </a:rPr>
              <a:t>, Ahmet </a:t>
            </a:r>
            <a:r>
              <a:rPr lang="en-US" sz="1893" dirty="0" err="1">
                <a:solidFill>
                  <a:srgbClr val="0F4662"/>
                </a:solidFill>
                <a:latin typeface="Quicksand"/>
                <a:ea typeface="Quicksand"/>
                <a:cs typeface="Quicksand"/>
                <a:sym typeface="Quicksand"/>
              </a:rPr>
              <a:t>Onder</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Tolunay</a:t>
            </a:r>
            <a:r>
              <a:rPr lang="en-US" sz="1893" dirty="0">
                <a:solidFill>
                  <a:srgbClr val="0F4662"/>
                </a:solidFill>
                <a:latin typeface="Quicksand"/>
                <a:ea typeface="Quicksand"/>
                <a:cs typeface="Quicksand"/>
                <a:sym typeface="Quicksand"/>
              </a:rPr>
              <a:t> Kurt, </a:t>
            </a:r>
            <a:r>
              <a:rPr lang="en-US" sz="1893" dirty="0" err="1">
                <a:solidFill>
                  <a:srgbClr val="0F4662"/>
                </a:solidFill>
                <a:latin typeface="Quicksand"/>
                <a:ea typeface="Quicksand"/>
                <a:cs typeface="Quicksand"/>
                <a:sym typeface="Quicksand"/>
              </a:rPr>
              <a:t>Berfin</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Keles</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Merve</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Beyaz</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Yaren</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Karadag</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İrem</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Yaşyerli</a:t>
            </a:r>
            <a:r>
              <a:rPr lang="en-US" sz="1893" dirty="0">
                <a:solidFill>
                  <a:srgbClr val="0F4662"/>
                </a:solidFill>
                <a:latin typeface="Quicksand"/>
                <a:ea typeface="Quicksand"/>
                <a:cs typeface="Quicksand"/>
                <a:sym typeface="Quicksand"/>
              </a:rPr>
              <a:t>  A. </a:t>
            </a:r>
            <a:r>
              <a:rPr lang="en-US" sz="1893" dirty="0" err="1">
                <a:solidFill>
                  <a:srgbClr val="0F4662"/>
                </a:solidFill>
                <a:latin typeface="Quicksand"/>
                <a:ea typeface="Quicksand"/>
                <a:cs typeface="Quicksand"/>
                <a:sym typeface="Quicksand"/>
              </a:rPr>
              <a:t>Irem</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Celik</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Fatih</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Sema</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Senem</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Tetik</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Sanem</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Dinçkal</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Soner</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Karabacak</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Palaniappan</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Alagappan</a:t>
            </a:r>
            <a:r>
              <a:rPr lang="en-US" sz="1893" dirty="0">
                <a:solidFill>
                  <a:srgbClr val="0F4662"/>
                </a:solidFill>
                <a:latin typeface="Quicksand"/>
                <a:ea typeface="Quicksand"/>
                <a:cs typeface="Quicksand"/>
                <a:sym typeface="Quicksand"/>
              </a:rPr>
              <a:t>, Bo </a:t>
            </a:r>
            <a:r>
              <a:rPr lang="en-US" sz="1893" dirty="0" err="1">
                <a:solidFill>
                  <a:srgbClr val="0F4662"/>
                </a:solidFill>
                <a:latin typeface="Quicksand"/>
                <a:ea typeface="Quicksand"/>
                <a:cs typeface="Quicksand"/>
                <a:sym typeface="Quicksand"/>
              </a:rPr>
              <a:t>Liedberg</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Umit</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Hakan</a:t>
            </a:r>
            <a:r>
              <a:rPr lang="en-US" sz="1893" dirty="0">
                <a:solidFill>
                  <a:srgbClr val="0F4662"/>
                </a:solidFill>
                <a:latin typeface="Quicksand"/>
                <a:ea typeface="Quicksand"/>
                <a:cs typeface="Quicksand"/>
                <a:sym typeface="Quicksand"/>
              </a:rPr>
              <a:t> </a:t>
            </a:r>
            <a:r>
              <a:rPr lang="en-US" sz="1893" dirty="0" err="1">
                <a:solidFill>
                  <a:srgbClr val="0F4662"/>
                </a:solidFill>
                <a:latin typeface="Quicksand"/>
                <a:ea typeface="Quicksand"/>
                <a:cs typeface="Quicksand"/>
                <a:sym typeface="Quicksand"/>
              </a:rPr>
              <a:t>Yildiz</a:t>
            </a:r>
            <a:endParaRPr lang="en-US" sz="1893" dirty="0">
              <a:solidFill>
                <a:srgbClr val="0F4662"/>
              </a:solidFill>
              <a:latin typeface="Quicksand"/>
              <a:ea typeface="Quicksand"/>
              <a:cs typeface="Quicksand"/>
              <a:sym typeface="Quicksand"/>
            </a:endParaRPr>
          </a:p>
          <a:p>
            <a:pPr algn="l">
              <a:lnSpc>
                <a:spcPts val="3219"/>
              </a:lnSpc>
            </a:pPr>
            <a:endParaRPr lang="en-US" sz="1893" dirty="0">
              <a:solidFill>
                <a:srgbClr val="0F4662"/>
              </a:solidFill>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56190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535097"/>
            <a:ext cx="16438769" cy="308610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AI-integrated </a:t>
            </a:r>
            <a:r>
              <a:rPr lang="en-US" sz="2400" dirty="0" err="1">
                <a:solidFill>
                  <a:srgbClr val="0F4662"/>
                </a:solidFill>
                <a:latin typeface="Calibri (MS)"/>
                <a:ea typeface="Calibri (MS)"/>
                <a:cs typeface="Calibri (MS)"/>
                <a:sym typeface="Calibri (MS)"/>
              </a:rPr>
              <a:t>biosensing</a:t>
            </a:r>
            <a:r>
              <a:rPr lang="en-US" sz="2400" dirty="0">
                <a:solidFill>
                  <a:srgbClr val="0F4662"/>
                </a:solidFill>
                <a:latin typeface="Calibri (MS)"/>
                <a:ea typeface="Calibri (MS)"/>
                <a:cs typeface="Calibri (MS)"/>
                <a:sym typeface="Calibri (MS)"/>
              </a:rPr>
              <a:t> platforms for enhanced cancer detection and diagnosis.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Wearable and point-of-care (POC) devices enabling real-time, non-invasive monitoring.</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Liquid biopsy integration for biomarker-based early detection.</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Nanotechnology-enhanced diagnostics for higher sensitivity and specificity.</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Cloud/</a:t>
            </a:r>
            <a:r>
              <a:rPr lang="en-US" sz="2400" dirty="0" err="1">
                <a:solidFill>
                  <a:srgbClr val="0F4662"/>
                </a:solidFill>
                <a:latin typeface="Calibri (MS)"/>
                <a:ea typeface="Calibri (MS)"/>
                <a:cs typeface="Calibri (MS)"/>
                <a:sym typeface="Calibri (MS)"/>
              </a:rPr>
              <a:t>IoT</a:t>
            </a:r>
            <a:r>
              <a:rPr lang="en-US" sz="2400" dirty="0">
                <a:solidFill>
                  <a:srgbClr val="0F4662"/>
                </a:solidFill>
                <a:latin typeface="Calibri (MS)"/>
                <a:ea typeface="Calibri (MS)"/>
                <a:cs typeface="Calibri (MS)"/>
                <a:sym typeface="Calibri (MS)"/>
              </a:rPr>
              <a:t>-enabled remote monitoring supporting continuous data collection and analysis.</a:t>
            </a:r>
          </a:p>
          <a:p>
            <a:pPr marL="518160" lvl="1" indent="-259080" algn="l">
              <a:lnSpc>
                <a:spcPts val="4079"/>
              </a:lnSpc>
              <a:buFont typeface="Arial"/>
              <a:buChar char="•"/>
            </a:pPr>
            <a:r>
              <a:rPr lang="en-US" sz="2400" dirty="0">
                <a:solidFill>
                  <a:srgbClr val="0F4662"/>
                </a:solidFill>
                <a:latin typeface="Calibri (MS)"/>
                <a:ea typeface="Calibri (MS)"/>
                <a:cs typeface="Calibri (MS)"/>
                <a:sym typeface="Calibri (MS)"/>
              </a:rPr>
              <a:t>Personalized treatment planning through patient-specific, real-time data insights.</a:t>
            </a:r>
          </a:p>
        </p:txBody>
      </p:sp>
      <p:sp>
        <p:nvSpPr>
          <p:cNvPr id="8" name="TextBox 8"/>
          <p:cNvSpPr txBox="1"/>
          <p:nvPr/>
        </p:nvSpPr>
        <p:spPr>
          <a:xfrm>
            <a:off x="820531" y="4694542"/>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646406"/>
            <a:ext cx="13943342" cy="3629918"/>
          </a:xfrm>
          <a:prstGeom prst="rect">
            <a:avLst/>
          </a:prstGeom>
        </p:spPr>
        <p:txBody>
          <a:bodyPr lIns="0" tIns="0" rIns="0" bIns="0" rtlCol="0" anchor="t">
            <a:spAutoFit/>
          </a:bodyPr>
          <a:lstStyle/>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Lack of universal standards for device performance and interoperability.</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Data privacy and security concerns in cloud-connected systems.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Poor clinical integration due to workflow and infrastructure barriers.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Scalability challenges in low-resource and rural settings.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Need for large-scale clinical validation to ensure reliability and adoption.</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Low patient and clinician adoption due to trust and usability issues.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Ethical concerns around continuous health monitoring and data ownership.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493742" y="565976"/>
            <a:ext cx="4485692" cy="3615254"/>
            <a:chOff x="0" y="0"/>
            <a:chExt cx="5980923" cy="4820339"/>
          </a:xfrm>
        </p:grpSpPr>
        <p:pic>
          <p:nvPicPr>
            <p:cNvPr id="6" name="Picture 6"/>
            <p:cNvPicPr>
              <a:picLocks noChangeAspect="1"/>
            </p:cNvPicPr>
            <p:nvPr/>
          </p:nvPicPr>
          <p:blipFill>
            <a:blip r:embed="rId2"/>
            <a:srcRect t="613" b="613"/>
            <a:stretch>
              <a:fillRect/>
            </a:stretch>
          </p:blipFill>
          <p:spPr>
            <a:xfrm>
              <a:off x="0" y="0"/>
              <a:ext cx="5980923" cy="4820339"/>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503429" y="3790062"/>
            <a:ext cx="14234434" cy="5143241"/>
          </a:xfrm>
          <a:prstGeom prst="rect">
            <a:avLst/>
          </a:prstGeom>
        </p:spPr>
        <p:txBody>
          <a:bodyPr lIns="0" tIns="0" rIns="0" bIns="0" rtlCol="0" anchor="t">
            <a:spAutoFit/>
          </a:bodyPr>
          <a:lstStyle/>
          <a:p>
            <a:pPr marL="0" lvl="0" indent="0" algn="l">
              <a:lnSpc>
                <a:spcPts val="4086"/>
              </a:lnSpc>
            </a:pPr>
            <a:r>
              <a:rPr lang="en-US" sz="2404" dirty="0">
                <a:solidFill>
                  <a:srgbClr val="0F4662"/>
                </a:solidFill>
                <a:latin typeface="Calibri (MS)"/>
                <a:ea typeface="Calibri (MS)"/>
                <a:cs typeface="Calibri (MS)"/>
                <a:sym typeface="Calibri (MS)"/>
              </a:rPr>
              <a:t>This review explores the multifaceted role of exosomes in cancer biology, highlighting their dual nature as both promoters of tumor progression and promising tools for diagnosis and therapy. Tumor-derived exosomes (TDEs) carry oncogenic proteins, lipids, and nucleic acids that reprogram the tumor microenvironment, enabling immune suppression, angiogenesis, metastasis, and drug resistance. Their abundance in body fluids makes them valuable candidates for liquid biopsies, offering non-invasive biomarkers for early detection, prognosis, and real-time disease monitoring. Beyond diagnostics, exosomes are emerging as powerful platforms in cancer immunotherapy, including vaccine development and targeted immune modulation. Despite these advances, challenges remain in understanding their biogenesis, standardizing isolation techniques, ensuring clinical scalability, and minimizing off-target effects, underscoring the need for further research to fully realize their potential in precision oncology.</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1975359" cy="5249275"/>
          </a:xfrm>
          <a:prstGeom prst="rect">
            <a:avLst/>
          </a:prstGeom>
        </p:spPr>
        <p:txBody>
          <a:bodyPr lIns="0" tIns="0" rIns="0" bIns="0" rtlCol="0" anchor="t">
            <a:spAutoFit/>
          </a:bodyPr>
          <a:lstStyle/>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7. Exosome: The hidden messengers in cancer detection and immunotherapy - 2025</a:t>
            </a: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algn="l">
              <a:lnSpc>
                <a:spcPts val="5948"/>
              </a:lnSpc>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a:p>
            <a:pPr marL="0" lvl="0" indent="0" algn="l">
              <a:lnSpc>
                <a:spcPts val="5948"/>
              </a:lnSpc>
              <a:spcBef>
                <a:spcPct val="0"/>
              </a:spcBef>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668309" y="2278354"/>
            <a:ext cx="12949092" cy="825908"/>
          </a:xfrm>
          <a:prstGeom prst="rect">
            <a:avLst/>
          </a:prstGeom>
        </p:spPr>
        <p:txBody>
          <a:bodyPr lIns="0" tIns="0" rIns="0" bIns="0" rtlCol="0" anchor="t">
            <a:spAutoFit/>
          </a:bodyPr>
          <a:lstStyle/>
          <a:p>
            <a:pPr algn="l">
              <a:lnSpc>
                <a:spcPts val="3389"/>
              </a:lnSpc>
            </a:pPr>
            <a:r>
              <a:rPr lang="en-US" sz="1993" dirty="0" err="1">
                <a:solidFill>
                  <a:srgbClr val="0F4662"/>
                </a:solidFill>
                <a:latin typeface="Quicksand"/>
                <a:ea typeface="Quicksand"/>
                <a:cs typeface="Quicksand"/>
                <a:sym typeface="Quicksand"/>
              </a:rPr>
              <a:t>Fahmida</a:t>
            </a:r>
            <a:r>
              <a:rPr lang="en-US" sz="1993" dirty="0">
                <a:solidFill>
                  <a:srgbClr val="0F4662"/>
                </a:solidFill>
                <a:latin typeface="Quicksand"/>
                <a:ea typeface="Quicksand"/>
                <a:cs typeface="Quicksand"/>
                <a:sym typeface="Quicksand"/>
              </a:rPr>
              <a:t> Sultana MSc, </a:t>
            </a:r>
            <a:r>
              <a:rPr lang="en-US" sz="1993" dirty="0" err="1">
                <a:solidFill>
                  <a:srgbClr val="0F4662"/>
                </a:solidFill>
                <a:latin typeface="Quicksand"/>
                <a:ea typeface="Quicksand"/>
                <a:cs typeface="Quicksand"/>
                <a:sym typeface="Quicksand"/>
              </a:rPr>
              <a:t>Ajit</a:t>
            </a:r>
            <a:r>
              <a:rPr lang="en-US" sz="1993" dirty="0">
                <a:solidFill>
                  <a:srgbClr val="0F4662"/>
                </a:solidFill>
                <a:latin typeface="Quicksand"/>
                <a:ea typeface="Quicksand"/>
                <a:cs typeface="Quicksand"/>
                <a:sym typeface="Quicksand"/>
              </a:rPr>
              <a:t> Ghosh PhD</a:t>
            </a:r>
          </a:p>
          <a:p>
            <a:pPr algn="l">
              <a:lnSpc>
                <a:spcPts val="3389"/>
              </a:lnSpc>
            </a:pPr>
            <a:endParaRPr lang="en-US" sz="1993" dirty="0">
              <a:solidFill>
                <a:srgbClr val="0F4662"/>
              </a:solidFill>
              <a:latin typeface="Quicksand"/>
              <a:ea typeface="Quicksand"/>
              <a:cs typeface="Quicksand"/>
              <a:sym typeface="Quicksa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56190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573212" y="1432342"/>
            <a:ext cx="16438769" cy="3482975"/>
          </a:xfrm>
          <a:prstGeom prst="rect">
            <a:avLst/>
          </a:prstGeom>
        </p:spPr>
        <p:txBody>
          <a:bodyPr lIns="0" tIns="0" rIns="0" bIns="0" rtlCol="0" anchor="t">
            <a:spAutoFit/>
          </a:bodyPr>
          <a:lstStyle/>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Exosomes as mediators of cancer progression – facilitating immune suppression, angiogenesis, metastasis, and </a:t>
            </a:r>
          </a:p>
          <a:p>
            <a:pPr algn="l">
              <a:lnSpc>
                <a:spcPts val="3910"/>
              </a:lnSpc>
            </a:pPr>
            <a:r>
              <a:rPr lang="en-US" sz="2300" dirty="0">
                <a:solidFill>
                  <a:srgbClr val="0F4662"/>
                </a:solidFill>
                <a:latin typeface="Calibri (MS)"/>
                <a:ea typeface="Calibri (MS)"/>
                <a:cs typeface="Calibri (MS)"/>
                <a:sym typeface="Calibri (MS)"/>
              </a:rPr>
              <a:t>       drug resistance.</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Tumor-derived exosomes (TDEs) – carrying oncogenic proteins, RNAs, and signaling molecules that remodel the </a:t>
            </a:r>
          </a:p>
          <a:p>
            <a:pPr algn="l">
              <a:lnSpc>
                <a:spcPts val="3910"/>
              </a:lnSpc>
            </a:pPr>
            <a:r>
              <a:rPr lang="en-US" sz="2300" dirty="0">
                <a:solidFill>
                  <a:srgbClr val="0F4662"/>
                </a:solidFill>
                <a:latin typeface="Calibri (MS)"/>
                <a:ea typeface="Calibri (MS)"/>
                <a:cs typeface="Calibri (MS)"/>
                <a:sym typeface="Calibri (MS)"/>
              </a:rPr>
              <a:t>       tumor microenvironment (TME).</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Exosomes in liquid biopsy – serving as non-invasive biomarkers for cancer detection, prognosis, and real-time monitoring.</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Exosome-based cancer immunotherapy – potential in vaccines, immune modulation, and targeted delivery of therapeutic agents.</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Dual role of exosomes – both promoting tumor survival and serving as diagnostic/therapeutic tools in precision medicine.</a:t>
            </a:r>
          </a:p>
        </p:txBody>
      </p:sp>
      <p:sp>
        <p:nvSpPr>
          <p:cNvPr id="8" name="TextBox 8"/>
          <p:cNvSpPr txBox="1"/>
          <p:nvPr/>
        </p:nvSpPr>
        <p:spPr>
          <a:xfrm>
            <a:off x="820531" y="502400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573212" y="5956815"/>
            <a:ext cx="13943342" cy="3112594"/>
          </a:xfrm>
          <a:prstGeom prst="rect">
            <a:avLst/>
          </a:prstGeom>
        </p:spPr>
        <p:txBody>
          <a:bodyPr lIns="0" tIns="0" rIns="0" bIns="0" rtlCol="0" anchor="t">
            <a:spAutoFit/>
          </a:bodyPr>
          <a:lstStyle/>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Incomplete understanding of exosome biogenesis – especially under TME conditions like hypoxia and acidity.</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Challenges in standardizing isolation and quantification methods for clinical applications.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Limited clinical translation due to scalability, reproducibility, and regulatory approval barriers.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Risk of off-target effects in therapeutic applications of exosomes.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Need for large-scale validation of exosome-based biomarkers for early cancer detection and monitoring.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617401" y="565976"/>
            <a:ext cx="4485692" cy="3615254"/>
            <a:chOff x="0" y="0"/>
            <a:chExt cx="5980923" cy="4820339"/>
          </a:xfrm>
        </p:grpSpPr>
        <p:pic>
          <p:nvPicPr>
            <p:cNvPr id="6" name="Picture 6"/>
            <p:cNvPicPr>
              <a:picLocks noChangeAspect="1"/>
            </p:cNvPicPr>
            <p:nvPr/>
          </p:nvPicPr>
          <p:blipFill>
            <a:blip r:embed="rId2"/>
            <a:srcRect t="19936" b="19936"/>
            <a:stretch>
              <a:fillRect/>
            </a:stretch>
          </p:blipFill>
          <p:spPr>
            <a:xfrm>
              <a:off x="0" y="0"/>
              <a:ext cx="5980923" cy="4820339"/>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359160" y="3637662"/>
            <a:ext cx="14234434" cy="514324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paper proposes a deep learning–based anomaly detection approach using a </a:t>
            </a:r>
            <a:r>
              <a:rPr lang="en-US" sz="2404" dirty="0" err="1">
                <a:solidFill>
                  <a:srgbClr val="0F4662"/>
                </a:solidFill>
                <a:latin typeface="Calibri (MS)"/>
                <a:ea typeface="Calibri (MS)"/>
                <a:cs typeface="Calibri (MS)"/>
                <a:sym typeface="Calibri (MS)"/>
              </a:rPr>
              <a:t>Variational</a:t>
            </a:r>
            <a:r>
              <a:rPr lang="en-US" sz="2404" dirty="0">
                <a:solidFill>
                  <a:srgbClr val="0F4662"/>
                </a:solidFill>
                <a:latin typeface="Calibri (MS)"/>
                <a:ea typeface="Calibri (MS)"/>
                <a:cs typeface="Calibri (MS)"/>
                <a:sym typeface="Calibri (MS)"/>
              </a:rPr>
              <a:t> </a:t>
            </a:r>
            <a:r>
              <a:rPr lang="en-US" sz="2404" dirty="0" err="1">
                <a:solidFill>
                  <a:srgbClr val="0F4662"/>
                </a:solidFill>
                <a:latin typeface="Calibri (MS)"/>
                <a:ea typeface="Calibri (MS)"/>
                <a:cs typeface="Calibri (MS)"/>
                <a:sym typeface="Calibri (MS)"/>
              </a:rPr>
              <a:t>Autoencoder</a:t>
            </a:r>
            <a:r>
              <a:rPr lang="en-US" sz="2404" dirty="0">
                <a:solidFill>
                  <a:srgbClr val="0F4662"/>
                </a:solidFill>
                <a:latin typeface="Calibri (MS)"/>
                <a:ea typeface="Calibri (MS)"/>
                <a:cs typeface="Calibri (MS)"/>
                <a:sym typeface="Calibri (MS)"/>
              </a:rPr>
              <a:t> </a:t>
            </a:r>
          </a:p>
          <a:p>
            <a:pPr algn="l">
              <a:lnSpc>
                <a:spcPts val="4086"/>
              </a:lnSpc>
            </a:pPr>
            <a:r>
              <a:rPr lang="en-US" sz="2404" dirty="0">
                <a:solidFill>
                  <a:srgbClr val="0F4662"/>
                </a:solidFill>
                <a:latin typeface="Calibri (MS)"/>
                <a:ea typeface="Calibri (MS)"/>
                <a:cs typeface="Calibri (MS)"/>
                <a:sym typeface="Calibri (MS)"/>
              </a:rPr>
              <a:t>(VAE) to enable early, multi-cancer detection from transcriptomic data without being limited to specific </a:t>
            </a:r>
          </a:p>
          <a:p>
            <a:pPr marL="0" lvl="0" indent="0" algn="l">
              <a:lnSpc>
                <a:spcPts val="4086"/>
              </a:lnSpc>
            </a:pPr>
            <a:r>
              <a:rPr lang="en-US" sz="2404" dirty="0">
                <a:solidFill>
                  <a:srgbClr val="0F4662"/>
                </a:solidFill>
                <a:latin typeface="Calibri (MS)"/>
                <a:ea typeface="Calibri (MS)"/>
                <a:cs typeface="Calibri (MS)"/>
                <a:sym typeface="Calibri (MS)"/>
              </a:rPr>
              <a:t>cancer types. Leveraging datasets from TCGA and </a:t>
            </a:r>
            <a:r>
              <a:rPr lang="en-US" sz="2404" dirty="0" err="1">
                <a:solidFill>
                  <a:srgbClr val="0F4662"/>
                </a:solidFill>
                <a:latin typeface="Calibri (MS)"/>
                <a:ea typeface="Calibri (MS)"/>
                <a:cs typeface="Calibri (MS)"/>
                <a:sym typeface="Calibri (MS)"/>
              </a:rPr>
              <a:t>GTEx</a:t>
            </a:r>
            <a:r>
              <a:rPr lang="en-US" sz="2404" dirty="0">
                <a:solidFill>
                  <a:srgbClr val="0F4662"/>
                </a:solidFill>
                <a:latin typeface="Calibri (MS)"/>
                <a:ea typeface="Calibri (MS)"/>
                <a:cs typeface="Calibri (MS)"/>
                <a:sym typeface="Calibri (MS)"/>
              </a:rPr>
              <a:t>, the model learns to identify cancer as deviations from normal gene expression profiles, overcoming challenges such as high dimensionality, unlabeled data, and poor adaptability of existing methods to new cancers. The VAE architecture, trained with an Adam optimizer and a two-component loss function, achieved high performance with precision of 1.0 and recall between 0.83–0.89 across six cancer types. This method offers a scalable, unsupervised, and adaptable solution for pan-cancer early detection, potentially identifying malignancies before they become visible through conventional imaging, while addressing key limitations of current transcriptomic and imaging-based screening approaches.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2949092" cy="1477130"/>
          </a:xfrm>
          <a:prstGeom prst="rect">
            <a:avLst/>
          </a:prstGeom>
        </p:spPr>
        <p:txBody>
          <a:bodyPr lIns="0" tIns="0" rIns="0" bIns="0" rtlCol="0" anchor="t">
            <a:spAutoFit/>
          </a:bodyPr>
          <a:lstStyle/>
          <a:p>
            <a:pPr marL="0" lvl="0" indent="0" algn="l">
              <a:lnSpc>
                <a:spcPts val="5948"/>
              </a:lnSpc>
              <a:spcBef>
                <a:spcPct val="0"/>
              </a:spcBef>
            </a:pPr>
            <a:r>
              <a:rPr lang="en-US" sz="4249" b="1" i="1" dirty="0">
                <a:solidFill>
                  <a:srgbClr val="0F4662"/>
                </a:solidFill>
                <a:latin typeface="Cormorant Garamond Bold Italics"/>
                <a:ea typeface="Cormorant Garamond Bold Italics"/>
                <a:cs typeface="Cormorant Garamond Bold Italics"/>
                <a:sym typeface="Cormorant Garamond Bold Italics"/>
              </a:rPr>
              <a:t>8. Early multi-cancer detection through deep learning: An anomaly detection approach using </a:t>
            </a:r>
            <a:r>
              <a:rPr lang="en-US" sz="4249" b="1" i="1" dirty="0" err="1">
                <a:solidFill>
                  <a:srgbClr val="0F4662"/>
                </a:solidFill>
                <a:latin typeface="Cormorant Garamond Bold Italics"/>
                <a:ea typeface="Cormorant Garamond Bold Italics"/>
                <a:cs typeface="Cormorant Garamond Bold Italics"/>
                <a:sym typeface="Cormorant Garamond Bold Italics"/>
              </a:rPr>
              <a:t>Variational</a:t>
            </a:r>
            <a:r>
              <a:rPr lang="en-US" sz="4249" b="1" i="1" dirty="0">
                <a:solidFill>
                  <a:srgbClr val="0F4662"/>
                </a:solidFill>
                <a:latin typeface="Cormorant Garamond Bold Italics"/>
                <a:ea typeface="Cormorant Garamond Bold Italics"/>
                <a:cs typeface="Cormorant Garamond Bold Italics"/>
                <a:sym typeface="Cormorant Garamond Bold Italics"/>
              </a:rPr>
              <a:t> </a:t>
            </a:r>
            <a:r>
              <a:rPr lang="en-US" sz="4249" b="1" i="1" dirty="0" err="1">
                <a:solidFill>
                  <a:srgbClr val="0F4662"/>
                </a:solidFill>
                <a:latin typeface="Cormorant Garamond Bold Italics"/>
                <a:ea typeface="Cormorant Garamond Bold Italics"/>
                <a:cs typeface="Cormorant Garamond Bold Italics"/>
                <a:sym typeface="Cormorant Garamond Bold Italics"/>
              </a:rPr>
              <a:t>Autoencoder</a:t>
            </a:r>
            <a:r>
              <a:rPr lang="en-US" sz="4249" b="1" i="1" dirty="0">
                <a:solidFill>
                  <a:srgbClr val="0F4662"/>
                </a:solidFill>
                <a:latin typeface="Cormorant Garamond Bold Italics"/>
                <a:ea typeface="Cormorant Garamond Bold Italics"/>
                <a:cs typeface="Cormorant Garamond Bold Italics"/>
                <a:sym typeface="Cormorant Garamond Bold Italics"/>
              </a:rPr>
              <a:t> - 2024</a:t>
            </a:r>
          </a:p>
        </p:txBody>
      </p:sp>
      <p:sp>
        <p:nvSpPr>
          <p:cNvPr id="10" name="TextBox 10"/>
          <p:cNvSpPr txBox="1"/>
          <p:nvPr/>
        </p:nvSpPr>
        <p:spPr>
          <a:xfrm>
            <a:off x="668309" y="2278354"/>
            <a:ext cx="12825433" cy="1254533"/>
          </a:xfrm>
          <a:prstGeom prst="rect">
            <a:avLst/>
          </a:prstGeom>
        </p:spPr>
        <p:txBody>
          <a:bodyPr lIns="0" tIns="0" rIns="0" bIns="0" rtlCol="0" anchor="t">
            <a:spAutoFit/>
          </a:bodyPr>
          <a:lstStyle/>
          <a:p>
            <a:pPr algn="l">
              <a:lnSpc>
                <a:spcPts val="3389"/>
              </a:lnSpc>
            </a:pPr>
            <a:r>
              <a:rPr lang="en-US" sz="1993" dirty="0">
                <a:solidFill>
                  <a:srgbClr val="0F4662"/>
                </a:solidFill>
                <a:latin typeface="Quicksand"/>
                <a:ea typeface="Quicksand"/>
                <a:cs typeface="Quicksand"/>
                <a:sym typeface="Quicksand"/>
              </a:rPr>
              <a:t>IIT </a:t>
            </a:r>
            <a:r>
              <a:rPr lang="en-US" sz="1993" dirty="0" err="1">
                <a:solidFill>
                  <a:srgbClr val="0F4662"/>
                </a:solidFill>
                <a:latin typeface="Quicksand"/>
                <a:ea typeface="Quicksand"/>
                <a:cs typeface="Quicksand"/>
                <a:sym typeface="Quicksand"/>
              </a:rPr>
              <a:t>Sado</a:t>
            </a:r>
            <a:r>
              <a:rPr lang="en-US" sz="1993" dirty="0">
                <a:solidFill>
                  <a:srgbClr val="0F4662"/>
                </a:solidFill>
                <a:latin typeface="Quicksand"/>
                <a:ea typeface="Quicksand"/>
                <a:cs typeface="Quicksand"/>
                <a:sym typeface="Quicksand"/>
              </a:rPr>
              <a:t>, Louis </a:t>
            </a:r>
            <a:r>
              <a:rPr lang="en-US" sz="1993" dirty="0" err="1">
                <a:solidFill>
                  <a:srgbClr val="0F4662"/>
                </a:solidFill>
                <a:latin typeface="Quicksand"/>
                <a:ea typeface="Quicksand"/>
                <a:cs typeface="Quicksand"/>
                <a:sym typeface="Quicksand"/>
              </a:rPr>
              <a:t>Fippo</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Fitime</a:t>
            </a:r>
            <a:r>
              <a:rPr lang="en-US" sz="1993" dirty="0">
                <a:solidFill>
                  <a:srgbClr val="0F4662"/>
                </a:solidFill>
                <a:latin typeface="Quicksand"/>
                <a:ea typeface="Quicksand"/>
                <a:cs typeface="Quicksand"/>
                <a:sym typeface="Quicksand"/>
              </a:rPr>
              <a:t> , </a:t>
            </a:r>
            <a:r>
              <a:rPr lang="en-US" sz="1993" dirty="0" err="1">
                <a:solidFill>
                  <a:srgbClr val="0F4662"/>
                </a:solidFill>
                <a:latin typeface="Quicksand"/>
                <a:ea typeface="Quicksand"/>
                <a:cs typeface="Quicksand"/>
                <a:sym typeface="Quicksand"/>
              </a:rPr>
              <a:t>Geraud</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Fokou</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Pelap</a:t>
            </a:r>
            <a:r>
              <a:rPr lang="en-US" sz="1993" dirty="0">
                <a:solidFill>
                  <a:srgbClr val="0F4662"/>
                </a:solidFill>
                <a:latin typeface="Quicksand"/>
                <a:ea typeface="Quicksand"/>
                <a:cs typeface="Quicksand"/>
                <a:sym typeface="Quicksand"/>
              </a:rPr>
              <a:t>, Claude </a:t>
            </a:r>
            <a:r>
              <a:rPr lang="en-US" sz="1993" dirty="0" err="1">
                <a:solidFill>
                  <a:srgbClr val="0F4662"/>
                </a:solidFill>
                <a:latin typeface="Quicksand"/>
                <a:ea typeface="Quicksand"/>
                <a:cs typeface="Quicksand"/>
                <a:sym typeface="Quicksand"/>
              </a:rPr>
              <a:t>Tinku</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Gaelle</a:t>
            </a:r>
            <a:r>
              <a:rPr lang="en-US" sz="1993" dirty="0">
                <a:solidFill>
                  <a:srgbClr val="0F4662"/>
                </a:solidFill>
                <a:latin typeface="Quicksand"/>
                <a:ea typeface="Quicksand"/>
                <a:cs typeface="Quicksand"/>
                <a:sym typeface="Quicksand"/>
              </a:rPr>
              <a:t> Mireille </a:t>
            </a:r>
            <a:r>
              <a:rPr lang="en-US" sz="1993" dirty="0" err="1">
                <a:solidFill>
                  <a:srgbClr val="0F4662"/>
                </a:solidFill>
                <a:latin typeface="Quicksand"/>
                <a:ea typeface="Quicksand"/>
                <a:cs typeface="Quicksand"/>
                <a:sym typeface="Quicksand"/>
              </a:rPr>
              <a:t>Meudje</a:t>
            </a:r>
            <a:r>
              <a:rPr lang="en-US" sz="1993" dirty="0">
                <a:solidFill>
                  <a:srgbClr val="0F4662"/>
                </a:solidFill>
                <a:latin typeface="Quicksand"/>
                <a:ea typeface="Quicksand"/>
                <a:cs typeface="Quicksand"/>
                <a:sym typeface="Quicksand"/>
              </a:rPr>
              <a:t>, Thomas </a:t>
            </a:r>
            <a:r>
              <a:rPr lang="en-US" sz="1993" dirty="0" err="1">
                <a:solidFill>
                  <a:srgbClr val="0F4662"/>
                </a:solidFill>
                <a:latin typeface="Quicksand"/>
                <a:ea typeface="Quicksand"/>
                <a:cs typeface="Quicksand"/>
                <a:sym typeface="Quicksand"/>
              </a:rPr>
              <a:t>Bouetou</a:t>
            </a:r>
            <a:endParaRPr lang="en-US" sz="1993" dirty="0">
              <a:solidFill>
                <a:srgbClr val="0F4662"/>
              </a:solidFill>
              <a:latin typeface="Quicksand"/>
              <a:ea typeface="Quicksand"/>
              <a:cs typeface="Quicksand"/>
              <a:sym typeface="Quicksand"/>
            </a:endParaRPr>
          </a:p>
          <a:p>
            <a:pPr algn="l">
              <a:lnSpc>
                <a:spcPts val="3389"/>
              </a:lnSpc>
            </a:pPr>
            <a:endParaRPr lang="en-US" sz="1993" dirty="0">
              <a:solidFill>
                <a:srgbClr val="0F4662"/>
              </a:solidFill>
              <a:latin typeface="Quicksand"/>
              <a:ea typeface="Quicksand"/>
              <a:cs typeface="Quicksand"/>
              <a:sym typeface="Quicksand"/>
            </a:endParaRPr>
          </a:p>
          <a:p>
            <a:pPr algn="l">
              <a:lnSpc>
                <a:spcPts val="3389"/>
              </a:lnSpc>
            </a:pPr>
            <a:endParaRPr lang="en-US" sz="1993" dirty="0">
              <a:solidFill>
                <a:srgbClr val="0F4662"/>
              </a:solidFill>
              <a:latin typeface="Quicksand"/>
              <a:ea typeface="Quicksand"/>
              <a:cs typeface="Quicksand"/>
              <a:sym typeface="Quicksa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56190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573212" y="1698064"/>
            <a:ext cx="16438769" cy="2492375"/>
          </a:xfrm>
          <a:prstGeom prst="rect">
            <a:avLst/>
          </a:prstGeom>
        </p:spPr>
        <p:txBody>
          <a:bodyPr lIns="0" tIns="0" rIns="0" bIns="0" rtlCol="0" anchor="t">
            <a:spAutoFit/>
          </a:bodyPr>
          <a:lstStyle/>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Early multi-cancer detection using transcriptomic data rather than single-cancer focus.</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Anomaly detection via </a:t>
            </a:r>
            <a:r>
              <a:rPr lang="en-US" sz="2300" dirty="0" err="1">
                <a:solidFill>
                  <a:srgbClr val="0F4662"/>
                </a:solidFill>
                <a:latin typeface="Calibri (MS)"/>
                <a:ea typeface="Calibri (MS)"/>
                <a:cs typeface="Calibri (MS)"/>
                <a:sym typeface="Calibri (MS)"/>
              </a:rPr>
              <a:t>Variational</a:t>
            </a:r>
            <a:r>
              <a:rPr lang="en-US" sz="2300" dirty="0">
                <a:solidFill>
                  <a:srgbClr val="0F4662"/>
                </a:solidFill>
                <a:latin typeface="Calibri (MS)"/>
                <a:ea typeface="Calibri (MS)"/>
                <a:cs typeface="Calibri (MS)"/>
                <a:sym typeface="Calibri (MS)"/>
              </a:rPr>
              <a:t> </a:t>
            </a:r>
            <a:r>
              <a:rPr lang="en-US" sz="2300" dirty="0" err="1">
                <a:solidFill>
                  <a:srgbClr val="0F4662"/>
                </a:solidFill>
                <a:latin typeface="Calibri (MS)"/>
                <a:ea typeface="Calibri (MS)"/>
                <a:cs typeface="Calibri (MS)"/>
                <a:sym typeface="Calibri (MS)"/>
              </a:rPr>
              <a:t>Autoencoder</a:t>
            </a:r>
            <a:r>
              <a:rPr lang="en-US" sz="2300" dirty="0">
                <a:solidFill>
                  <a:srgbClr val="0F4662"/>
                </a:solidFill>
                <a:latin typeface="Calibri (MS)"/>
                <a:ea typeface="Calibri (MS)"/>
                <a:cs typeface="Calibri (MS)"/>
                <a:sym typeface="Calibri (MS)"/>
              </a:rPr>
              <a:t> (VAE) for unsupervised learning.</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Pan-cancer adaptability — model can generalize to multiple and new cancer types.</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Overcoming high-dimensional data challenges in gene expression analysis.</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Improved precision and recall compared to traditional imaging-based early detection.</a:t>
            </a:r>
          </a:p>
        </p:txBody>
      </p:sp>
      <p:sp>
        <p:nvSpPr>
          <p:cNvPr id="8" name="TextBox 8"/>
          <p:cNvSpPr txBox="1"/>
          <p:nvPr/>
        </p:nvSpPr>
        <p:spPr>
          <a:xfrm>
            <a:off x="820531" y="4564846"/>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573212" y="5688160"/>
            <a:ext cx="13943342" cy="2595269"/>
          </a:xfrm>
          <a:prstGeom prst="rect">
            <a:avLst/>
          </a:prstGeom>
        </p:spPr>
        <p:txBody>
          <a:bodyPr lIns="0" tIns="0" rIns="0" bIns="0" rtlCol="0" anchor="t">
            <a:spAutoFit/>
          </a:bodyPr>
          <a:lstStyle/>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Limited cancer type coverage — tested on only six cancers; broader validation needed.</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Transcriptomic data dependency — performance may vary with data quality and preprocessing.</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Interpretability issues — deep learning “black box” limits biological insight.</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Scalability &amp; real-world integration challenges for clinical deployment.</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Need for larger, more diverse datasets to ensure generalization across populations.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761088" y="0"/>
            <a:ext cx="4526912" cy="4398431"/>
            <a:chOff x="0" y="0"/>
            <a:chExt cx="6035883" cy="5864575"/>
          </a:xfrm>
        </p:grpSpPr>
        <p:pic>
          <p:nvPicPr>
            <p:cNvPr id="6" name="Picture 6"/>
            <p:cNvPicPr>
              <a:picLocks noChangeAspect="1"/>
            </p:cNvPicPr>
            <p:nvPr/>
          </p:nvPicPr>
          <p:blipFill>
            <a:blip r:embed="rId2"/>
            <a:srcRect t="1479" b="1479"/>
            <a:stretch>
              <a:fillRect/>
            </a:stretch>
          </p:blipFill>
          <p:spPr>
            <a:xfrm>
              <a:off x="0" y="0"/>
              <a:ext cx="6035883" cy="5864575"/>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482819" y="3385547"/>
            <a:ext cx="14234434" cy="56575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review explores how artificial intelligence (AI) applied to multimodal, population-wide electronic </a:t>
            </a:r>
          </a:p>
          <a:p>
            <a:pPr algn="l">
              <a:lnSpc>
                <a:spcPts val="4086"/>
              </a:lnSpc>
            </a:pPr>
            <a:r>
              <a:rPr lang="en-US" sz="2404" dirty="0">
                <a:solidFill>
                  <a:srgbClr val="0F4662"/>
                </a:solidFill>
                <a:latin typeface="Calibri (MS)"/>
                <a:ea typeface="Calibri (MS)"/>
                <a:cs typeface="Calibri (MS)"/>
                <a:sym typeface="Calibri (MS)"/>
              </a:rPr>
              <a:t>health records (EHRs) can transform cancer screening and early detection by leveraging deep phenotyping </a:t>
            </a:r>
          </a:p>
          <a:p>
            <a:pPr marL="0" lvl="0" indent="0" algn="l">
              <a:lnSpc>
                <a:spcPts val="4086"/>
              </a:lnSpc>
            </a:pPr>
            <a:r>
              <a:rPr lang="en-US" sz="2404" dirty="0">
                <a:solidFill>
                  <a:srgbClr val="0F4662"/>
                </a:solidFill>
                <a:latin typeface="Calibri (MS)"/>
                <a:ea typeface="Calibri (MS)"/>
                <a:cs typeface="Calibri (MS)"/>
                <a:sym typeface="Calibri (MS)"/>
              </a:rPr>
              <a:t>from thousands of structured and unstructured data features. AI models can integrate longitudinal clinical, molecular, imaging, and socioeconomic data to detect malignancies earlier, even before histopathological confirmation, and improve risk stratification beyond traditional scoring systems. The paper discusses opportunities to overcome current screening limitations—such as lead-time bias and false positives—while addressing key challenges, including infrastructure for prospective testing, data drift, bias, and the need for large, diverse datasets. It also highlights barriers in translating high-performing retrospective models into real-time clinical practice, regulatory considerations, and the persistent disparities in AI-based screening access between high-income and low-/middle-income countries.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542625"/>
            <a:ext cx="12949092" cy="2231559"/>
          </a:xfrm>
          <a:prstGeom prst="rect">
            <a:avLst/>
          </a:prstGeom>
        </p:spPr>
        <p:txBody>
          <a:bodyPr lIns="0" tIns="0" rIns="0" bIns="0" rtlCol="0" anchor="t">
            <a:spAutoFit/>
          </a:bodyPr>
          <a:lstStyle/>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9. Artificial intelligence-aided data mining of medical</a:t>
            </a:r>
          </a:p>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 records for cancer detection and screening - 2024</a:t>
            </a:r>
          </a:p>
          <a:p>
            <a:pPr marL="0" lvl="0" indent="0" algn="l">
              <a:lnSpc>
                <a:spcPts val="5948"/>
              </a:lnSpc>
              <a:spcBef>
                <a:spcPct val="0"/>
              </a:spcBef>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668309" y="2278354"/>
            <a:ext cx="12825433" cy="397283"/>
          </a:xfrm>
          <a:prstGeom prst="rect">
            <a:avLst/>
          </a:prstGeom>
        </p:spPr>
        <p:txBody>
          <a:bodyPr lIns="0" tIns="0" rIns="0" bIns="0" rtlCol="0" anchor="t">
            <a:spAutoFit/>
          </a:bodyPr>
          <a:lstStyle/>
          <a:p>
            <a:pPr algn="l">
              <a:lnSpc>
                <a:spcPts val="3389"/>
              </a:lnSpc>
            </a:pPr>
            <a:r>
              <a:rPr lang="en-US" sz="1993" dirty="0">
                <a:solidFill>
                  <a:srgbClr val="0F4662"/>
                </a:solidFill>
                <a:latin typeface="Quicksand"/>
                <a:ea typeface="Quicksand"/>
                <a:cs typeface="Quicksand"/>
                <a:sym typeface="Quicksand"/>
              </a:rPr>
              <a:t>Amalie Dahl </a:t>
            </a:r>
            <a:r>
              <a:rPr lang="en-US" sz="1993" dirty="0" err="1">
                <a:solidFill>
                  <a:srgbClr val="0F4662"/>
                </a:solidFill>
                <a:latin typeface="Quicksand"/>
                <a:ea typeface="Quicksand"/>
                <a:cs typeface="Quicksand"/>
                <a:sym typeface="Quicksand"/>
              </a:rPr>
              <a:t>Haue</a:t>
            </a:r>
            <a:r>
              <a:rPr lang="en-US" sz="1993" dirty="0">
                <a:solidFill>
                  <a:srgbClr val="0F4662"/>
                </a:solidFill>
                <a:latin typeface="Quicksand"/>
                <a:ea typeface="Quicksand"/>
                <a:cs typeface="Quicksand"/>
                <a:sym typeface="Quicksand"/>
              </a:rPr>
              <a:t>, Jessica Xin </a:t>
            </a:r>
            <a:r>
              <a:rPr lang="en-US" sz="1993" dirty="0" err="1">
                <a:solidFill>
                  <a:srgbClr val="0F4662"/>
                </a:solidFill>
                <a:latin typeface="Quicksand"/>
                <a:ea typeface="Quicksand"/>
                <a:cs typeface="Quicksand"/>
                <a:sym typeface="Quicksand"/>
              </a:rPr>
              <a:t>Hjaltelin</a:t>
            </a:r>
            <a:r>
              <a:rPr lang="en-US" sz="1993" dirty="0">
                <a:solidFill>
                  <a:srgbClr val="0F4662"/>
                </a:solidFill>
                <a:latin typeface="Quicksand"/>
                <a:ea typeface="Quicksand"/>
                <a:cs typeface="Quicksand"/>
                <a:sym typeface="Quicksand"/>
              </a:rPr>
              <a:t>, Peter </a:t>
            </a:r>
            <a:r>
              <a:rPr lang="en-US" sz="1993" dirty="0" err="1">
                <a:solidFill>
                  <a:srgbClr val="0F4662"/>
                </a:solidFill>
                <a:latin typeface="Quicksand"/>
                <a:ea typeface="Quicksand"/>
                <a:cs typeface="Quicksand"/>
                <a:sym typeface="Quicksand"/>
              </a:rPr>
              <a:t>Christoffer</a:t>
            </a:r>
            <a:r>
              <a:rPr lang="en-US" sz="1993" dirty="0">
                <a:solidFill>
                  <a:srgbClr val="0F4662"/>
                </a:solidFill>
                <a:latin typeface="Quicksand"/>
                <a:ea typeface="Quicksand"/>
                <a:cs typeface="Quicksand"/>
                <a:sym typeface="Quicksand"/>
              </a:rPr>
              <a:t> Holm, </a:t>
            </a:r>
            <a:r>
              <a:rPr lang="en-US" sz="1993" dirty="0" err="1">
                <a:solidFill>
                  <a:srgbClr val="0F4662"/>
                </a:solidFill>
                <a:latin typeface="Quicksand"/>
                <a:ea typeface="Quicksand"/>
                <a:cs typeface="Quicksand"/>
                <a:sym typeface="Quicksand"/>
              </a:rPr>
              <a:t>Davide</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Placido</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S⊘ren</a:t>
            </a:r>
            <a:r>
              <a:rPr lang="en-US" sz="1993" dirty="0">
                <a:solidFill>
                  <a:srgbClr val="0F4662"/>
                </a:solidFill>
                <a:latin typeface="Quicksand"/>
                <a:ea typeface="Quicksand"/>
                <a:cs typeface="Quicksand"/>
                <a:sym typeface="Quicksand"/>
              </a:rPr>
              <a:t> </a:t>
            </a:r>
            <a:r>
              <a:rPr lang="en-US" sz="1993" dirty="0" err="1">
                <a:solidFill>
                  <a:srgbClr val="0F4662"/>
                </a:solidFill>
                <a:latin typeface="Quicksand"/>
                <a:ea typeface="Quicksand"/>
                <a:cs typeface="Quicksand"/>
                <a:sym typeface="Quicksand"/>
              </a:rPr>
              <a:t>Brunak</a:t>
            </a:r>
            <a:endParaRPr lang="en-US" sz="1993" dirty="0">
              <a:solidFill>
                <a:srgbClr val="0F4662"/>
              </a:solidFill>
              <a:latin typeface="Quicksand"/>
              <a:ea typeface="Quicksand"/>
              <a:cs typeface="Quicksand"/>
              <a:sym typeface="Quicksa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56190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573212" y="1698064"/>
            <a:ext cx="16438769" cy="2987675"/>
          </a:xfrm>
          <a:prstGeom prst="rect">
            <a:avLst/>
          </a:prstGeom>
        </p:spPr>
        <p:txBody>
          <a:bodyPr lIns="0" tIns="0" rIns="0" bIns="0" rtlCol="0" anchor="t">
            <a:spAutoFit/>
          </a:bodyPr>
          <a:lstStyle/>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AI in cancer screening and early detection using multimodal, population-wide electronic health records (EHRs).</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Deep phenotyping — extracting thousands of features to improve cancer risk prediction.</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Integration of structured and unstructured data (tabular, imaging, time-series, free text).</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Overcoming screening limitations like lead-time bias, low specificity, and false positives.</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Bridging research and practice — from retrospective model development to real-world clinical implementation.</a:t>
            </a:r>
          </a:p>
          <a:p>
            <a:pPr marL="496571" lvl="1" indent="-248285" algn="l">
              <a:lnSpc>
                <a:spcPts val="3910"/>
              </a:lnSpc>
              <a:buFont typeface="Arial"/>
              <a:buChar char="•"/>
            </a:pPr>
            <a:r>
              <a:rPr lang="en-US" sz="2300" dirty="0">
                <a:solidFill>
                  <a:srgbClr val="0F4662"/>
                </a:solidFill>
                <a:latin typeface="Calibri (MS)"/>
                <a:ea typeface="Calibri (MS)"/>
                <a:cs typeface="Calibri (MS)"/>
                <a:sym typeface="Calibri (MS)"/>
              </a:rPr>
              <a:t>Ethical considerations — bias detection, equitable access, and global screening disparities.</a:t>
            </a:r>
          </a:p>
        </p:txBody>
      </p:sp>
      <p:sp>
        <p:nvSpPr>
          <p:cNvPr id="8" name="TextBox 8"/>
          <p:cNvSpPr txBox="1"/>
          <p:nvPr/>
        </p:nvSpPr>
        <p:spPr>
          <a:xfrm>
            <a:off x="820531" y="4811030"/>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573212" y="5639069"/>
            <a:ext cx="13943342" cy="3112594"/>
          </a:xfrm>
          <a:prstGeom prst="rect">
            <a:avLst/>
          </a:prstGeom>
        </p:spPr>
        <p:txBody>
          <a:bodyPr lIns="0" tIns="0" rIns="0" bIns="0" rtlCol="0" anchor="t">
            <a:spAutoFit/>
          </a:bodyPr>
          <a:lstStyle/>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Infrastructure limitations for prospective testing and real-time clinical deployment.</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Data bias &amp; drift — changing healthcare data over time may degrade model accuracy.</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Need for large, diverse datasets to reflect population heterogeneity.</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Limited proof of survival benefit despite cost-effectiveness of AI screening.</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Regulatory and integration challenges for operational adoption in healthcare systems.</a:t>
            </a:r>
          </a:p>
          <a:p>
            <a:pPr marL="521157" lvl="1" indent="-260579" algn="l">
              <a:lnSpc>
                <a:spcPts val="4103"/>
              </a:lnSpc>
              <a:buFont typeface="Arial"/>
              <a:buChar char="•"/>
            </a:pPr>
            <a:r>
              <a:rPr lang="en-US" sz="2413" dirty="0">
                <a:solidFill>
                  <a:srgbClr val="0F4662"/>
                </a:solidFill>
                <a:latin typeface="Calibri (MS)"/>
                <a:ea typeface="Calibri (MS)"/>
                <a:cs typeface="Calibri (MS)"/>
                <a:sym typeface="Calibri (MS)"/>
              </a:rPr>
              <a:t>Equity gap between high-income and low-/middle-income countries in AI-based screening access.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765094" y="15849"/>
            <a:ext cx="4273724" cy="3892054"/>
            <a:chOff x="0" y="0"/>
            <a:chExt cx="5698299" cy="5189406"/>
          </a:xfrm>
        </p:grpSpPr>
        <p:pic>
          <p:nvPicPr>
            <p:cNvPr id="6" name="Picture 6"/>
            <p:cNvPicPr>
              <a:picLocks noChangeAspect="1"/>
            </p:cNvPicPr>
            <p:nvPr/>
          </p:nvPicPr>
          <p:blipFill>
            <a:blip r:embed="rId2"/>
            <a:srcRect l="2440" r="2440"/>
            <a:stretch>
              <a:fillRect/>
            </a:stretch>
          </p:blipFill>
          <p:spPr>
            <a:xfrm>
              <a:off x="0" y="0"/>
              <a:ext cx="5698299" cy="5189406"/>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482819" y="3385547"/>
            <a:ext cx="14234434" cy="514324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The study examined the recovery of endoscopic activity and cancer detection after the COVID-19 peak </a:t>
            </a:r>
          </a:p>
          <a:p>
            <a:pPr marL="0" lvl="0" indent="0" algn="l">
              <a:lnSpc>
                <a:spcPts val="4086"/>
              </a:lnSpc>
            </a:pPr>
            <a:r>
              <a:rPr lang="en-US" sz="2404" dirty="0">
                <a:solidFill>
                  <a:srgbClr val="0F4662"/>
                </a:solidFill>
                <a:latin typeface="Calibri (MS)"/>
                <a:ea typeface="Calibri (MS)"/>
                <a:cs typeface="Calibri (MS)"/>
                <a:sym typeface="Calibri (MS)"/>
              </a:rPr>
              <a:t>in a major Chinese endoscopy center. During February 2020, procedures dropped by over 90%, with cancer detection temporarily increasing due to prioritization of severe cases. Activity gradually returned to pre-pandemic levels by July, but cancer detection, especially for gastric cancer, lagged behind—colorectal cancer detection normalized by August, gastric cancer by September. Despite recovery, detection rates later fell below 2019 averages, and an estimated 6.69% of gastric cancer cases were missed. Older patients were slower to return due to COVID-19 risks, while younger patients’ share increased. The findings highlight that restoring service capacity alone is insufficient; targeted strategies, resource optimization, and public awareness are essential to address backlogs and prevent missed diagnoses during and after health crises.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2949092" cy="2231559"/>
          </a:xfrm>
          <a:prstGeom prst="rect">
            <a:avLst/>
          </a:prstGeom>
        </p:spPr>
        <p:txBody>
          <a:bodyPr lIns="0" tIns="0" rIns="0" bIns="0" rtlCol="0" anchor="t">
            <a:spAutoFit/>
          </a:bodyPr>
          <a:lstStyle/>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10. The recovery of endoscopic activity and cancer </a:t>
            </a:r>
          </a:p>
          <a:p>
            <a:pPr algn="l">
              <a:lnSpc>
                <a:spcPts val="5948"/>
              </a:lnSpc>
            </a:pPr>
            <a:r>
              <a:rPr lang="en-US" sz="4249" b="1" i="1" dirty="0">
                <a:solidFill>
                  <a:srgbClr val="0F4662"/>
                </a:solidFill>
                <a:latin typeface="Cormorant Garamond Bold Italics"/>
                <a:ea typeface="Cormorant Garamond Bold Italics"/>
                <a:cs typeface="Cormorant Garamond Bold Italics"/>
                <a:sym typeface="Cormorant Garamond Bold Italics"/>
              </a:rPr>
              <a:t>detection after the COVID-19 pandemic - 2024</a:t>
            </a:r>
          </a:p>
          <a:p>
            <a:pPr marL="0" lvl="0" indent="0" algn="l">
              <a:lnSpc>
                <a:spcPts val="5948"/>
              </a:lnSpc>
              <a:spcBef>
                <a:spcPct val="0"/>
              </a:spcBef>
            </a:pPr>
            <a:endParaRPr lang="en-US" sz="424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668309" y="2268829"/>
            <a:ext cx="12825433" cy="419509"/>
          </a:xfrm>
          <a:prstGeom prst="rect">
            <a:avLst/>
          </a:prstGeom>
        </p:spPr>
        <p:txBody>
          <a:bodyPr lIns="0" tIns="0" rIns="0" bIns="0" rtlCol="0" anchor="t">
            <a:spAutoFit/>
          </a:bodyPr>
          <a:lstStyle/>
          <a:p>
            <a:pPr algn="l">
              <a:lnSpc>
                <a:spcPts val="3559"/>
              </a:lnSpc>
            </a:pPr>
            <a:r>
              <a:rPr lang="en-US" sz="2093" dirty="0">
                <a:solidFill>
                  <a:srgbClr val="0F4662"/>
                </a:solidFill>
                <a:latin typeface="Quicksand"/>
                <a:ea typeface="Quicksand"/>
                <a:cs typeface="Quicksand"/>
                <a:sym typeface="Quicksand"/>
              </a:rPr>
              <a:t>Feng Zhou, Jinhua Fu, </a:t>
            </a:r>
            <a:r>
              <a:rPr lang="en-US" sz="2093" dirty="0" err="1">
                <a:solidFill>
                  <a:srgbClr val="0F4662"/>
                </a:solidFill>
                <a:latin typeface="Quicksand"/>
                <a:ea typeface="Quicksand"/>
                <a:cs typeface="Quicksand"/>
                <a:sym typeface="Quicksand"/>
              </a:rPr>
              <a:t>Nanzhen</a:t>
            </a:r>
            <a:r>
              <a:rPr lang="en-US" sz="2093" dirty="0">
                <a:solidFill>
                  <a:srgbClr val="0F4662"/>
                </a:solidFill>
                <a:latin typeface="Quicksand"/>
                <a:ea typeface="Quicksand"/>
                <a:cs typeface="Quicksand"/>
                <a:sym typeface="Quicksand"/>
              </a:rPr>
              <a:t> Wu, Yang Liu, Yong </a:t>
            </a:r>
            <a:r>
              <a:rPr lang="en-US" sz="2093" dirty="0" err="1">
                <a:solidFill>
                  <a:srgbClr val="0F4662"/>
                </a:solidFill>
                <a:latin typeface="Quicksand"/>
                <a:ea typeface="Quicksand"/>
                <a:cs typeface="Quicksand"/>
                <a:sym typeface="Quicksand"/>
              </a:rPr>
              <a:t>Xie</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Xiaojiang</a:t>
            </a:r>
            <a:r>
              <a:rPr lang="en-US" sz="2093" dirty="0">
                <a:solidFill>
                  <a:srgbClr val="0F4662"/>
                </a:solidFill>
                <a:latin typeface="Quicksand"/>
                <a:ea typeface="Quicksand"/>
                <a:cs typeface="Quicksand"/>
                <a:sym typeface="Quicksand"/>
              </a:rPr>
              <a:t> Zhou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605221" y="1440122"/>
            <a:ext cx="6314283" cy="0"/>
          </a:xfrm>
          <a:prstGeom prst="line">
            <a:avLst/>
          </a:prstGeom>
          <a:ln w="76200" cap="flat">
            <a:solidFill>
              <a:srgbClr val="0F4662"/>
            </a:solidFill>
            <a:prstDash val="solid"/>
            <a:headEnd type="none" w="sm" len="sm"/>
            <a:tailEnd type="none" w="sm" len="sm"/>
          </a:ln>
        </p:spPr>
      </p:sp>
      <p:sp>
        <p:nvSpPr>
          <p:cNvPr id="5" name="TextBox 5"/>
          <p:cNvSpPr txBox="1"/>
          <p:nvPr/>
        </p:nvSpPr>
        <p:spPr>
          <a:xfrm>
            <a:off x="605221" y="249165"/>
            <a:ext cx="7827557" cy="1068127"/>
          </a:xfrm>
          <a:prstGeom prst="rect">
            <a:avLst/>
          </a:prstGeom>
        </p:spPr>
        <p:txBody>
          <a:bodyPr lIns="0" tIns="0" rIns="0" bIns="0" rtlCol="0" anchor="t">
            <a:spAutoFit/>
          </a:bodyPr>
          <a:lstStyle/>
          <a:p>
            <a:pPr marL="0" lvl="0" indent="0" algn="just">
              <a:lnSpc>
                <a:spcPts val="8714"/>
              </a:lnSpc>
              <a:spcBef>
                <a:spcPct val="0"/>
              </a:spcBef>
            </a:pPr>
            <a:r>
              <a:rPr lang="en-US" sz="6224" b="1" i="1" dirty="0">
                <a:solidFill>
                  <a:srgbClr val="0F4662"/>
                </a:solidFill>
                <a:latin typeface="Cormorant Garamond Bold Italics"/>
                <a:ea typeface="Cormorant Garamond Bold Italics"/>
                <a:cs typeface="Cormorant Garamond Bold Italics"/>
                <a:sym typeface="Cormorant Garamond Bold Italics"/>
              </a:rPr>
              <a:t>Outline</a:t>
            </a:r>
          </a:p>
        </p:txBody>
      </p:sp>
      <p:pic>
        <p:nvPicPr>
          <p:cNvPr id="3" name="Picture 2"/>
          <p:cNvPicPr>
            <a:picLocks noChangeAspect="1"/>
          </p:cNvPicPr>
          <p:nvPr/>
        </p:nvPicPr>
        <p:blipFill rotWithShape="1">
          <a:blip r:embed="rId2"/>
          <a:srcRect l="3150" r="3150" b="2281"/>
          <a:stretch/>
        </p:blipFill>
        <p:spPr>
          <a:xfrm>
            <a:off x="5334000" y="1"/>
            <a:ext cx="9220200" cy="1030838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56190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375446"/>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573212" y="1267336"/>
            <a:ext cx="15378682" cy="4038600"/>
          </a:xfrm>
          <a:prstGeom prst="rect">
            <a:avLst/>
          </a:prstGeom>
        </p:spPr>
        <p:txBody>
          <a:bodyPr lIns="0" tIns="0" rIns="0" bIns="0" rtlCol="0" anchor="t">
            <a:spAutoFit/>
          </a:bodyPr>
          <a:lstStyle/>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Impact of COVID-19 on healthcare services:  Severe reduction in endoscopic activity and cancer screening during pandemic peak.</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Recovery patterns:   Gradual restoration of procedural capacity, but delayed return of cancer detection, especially gastric cancer.</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Cancer detection disparities:  Colorectal cancer detection recovered faster than gastric cancer due to differences in screening methods and symptom onset.</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Patient behavior changes:  Older patients were more reluctant to return, while younger patients made up a larger share of post-peak procedures.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Backlog and missed diagnoses:  Significant proportion of potential cancer cases, especially gastric cancer, remained undiagnosed despite service recovery.</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Healthcare system resilience:  Need for strategies to maintain essential cancer services during health crises.</a:t>
            </a:r>
          </a:p>
        </p:txBody>
      </p:sp>
      <p:sp>
        <p:nvSpPr>
          <p:cNvPr id="8" name="TextBox 8"/>
          <p:cNvSpPr txBox="1"/>
          <p:nvPr/>
        </p:nvSpPr>
        <p:spPr>
          <a:xfrm>
            <a:off x="820531" y="530180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573212" y="6059030"/>
            <a:ext cx="15017096" cy="3273263"/>
          </a:xfrm>
          <a:prstGeom prst="rect">
            <a:avLst/>
          </a:prstGeom>
        </p:spPr>
        <p:txBody>
          <a:bodyPr lIns="0" tIns="0" rIns="0" bIns="0" rtlCol="0" anchor="t">
            <a:spAutoFit/>
          </a:bodyPr>
          <a:lstStyle/>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Long-term impact – Lack of follow-up data on outcomes for patients with delayed or missed cancer diagnoses.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Generalizability – Findings from a high-volume tertiary center may not apply to lower-resource settings.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Cancer staging data – Absence of tumor stage analysis limits understanding of disease progression due to delays.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Patient decision factors – Limited exploration of psychological, social, and logistical barriers influencing return for screening.</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Intervention effectiveness – No assessment of how specific recovery strategies (e.g., telemedicine, resource reallocation) could accelerate backlog clearance.</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Data from other regions – Study focuses on a single region; multi-center or international comparisons are missing.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617401" y="522199"/>
            <a:ext cx="4326312" cy="2357755"/>
            <a:chOff x="0" y="0"/>
            <a:chExt cx="5768417" cy="3143673"/>
          </a:xfrm>
        </p:grpSpPr>
        <p:pic>
          <p:nvPicPr>
            <p:cNvPr id="6" name="Picture 6"/>
            <p:cNvPicPr>
              <a:picLocks noChangeAspect="1"/>
            </p:cNvPicPr>
            <p:nvPr/>
          </p:nvPicPr>
          <p:blipFill>
            <a:blip r:embed="rId2"/>
            <a:srcRect t="1122" b="1122"/>
            <a:stretch>
              <a:fillRect/>
            </a:stretch>
          </p:blipFill>
          <p:spPr>
            <a:xfrm>
              <a:off x="0" y="0"/>
              <a:ext cx="5768417" cy="3143673"/>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68309" y="3600709"/>
            <a:ext cx="14234434" cy="5657591"/>
          </a:xfrm>
          <a:prstGeom prst="rect">
            <a:avLst/>
          </a:prstGeom>
        </p:spPr>
        <p:txBody>
          <a:bodyPr lIns="0" tIns="0" rIns="0" bIns="0" rtlCol="0" anchor="t">
            <a:spAutoFit/>
          </a:bodyPr>
          <a:lstStyle/>
          <a:p>
            <a:pPr marL="0" lvl="0" indent="0" algn="l">
              <a:lnSpc>
                <a:spcPts val="4086"/>
              </a:lnSpc>
            </a:pPr>
            <a:r>
              <a:rPr lang="en-US" sz="2404" dirty="0">
                <a:solidFill>
                  <a:srgbClr val="0F4662"/>
                </a:solidFill>
                <a:latin typeface="Calibri (MS)"/>
                <a:ea typeface="Calibri (MS)"/>
                <a:cs typeface="Calibri (MS)"/>
                <a:sym typeface="Calibri (MS)"/>
              </a:rPr>
              <a:t>This review explores recent advancements in biosensor technologies for early-stage oral cancer detection, highlighting their potential to improve survival rates by enabling timely and accurate diagnosis. It examines various </a:t>
            </a:r>
            <a:r>
              <a:rPr lang="en-US" sz="2404" dirty="0" err="1">
                <a:solidFill>
                  <a:srgbClr val="0F4662"/>
                </a:solidFill>
                <a:latin typeface="Calibri (MS)"/>
                <a:ea typeface="Calibri (MS)"/>
                <a:cs typeface="Calibri (MS)"/>
                <a:sym typeface="Calibri (MS)"/>
              </a:rPr>
              <a:t>biosensing</a:t>
            </a:r>
            <a:r>
              <a:rPr lang="en-US" sz="2404" dirty="0">
                <a:solidFill>
                  <a:srgbClr val="0F4662"/>
                </a:solidFill>
                <a:latin typeface="Calibri (MS)"/>
                <a:ea typeface="Calibri (MS)"/>
                <a:cs typeface="Calibri (MS)"/>
                <a:sym typeface="Calibri (MS)"/>
              </a:rPr>
              <a:t> approaches—electrochemical, optical, and mass-based—alongside the integration of nanomaterials for enhanced sensitivity and specificity. The paper discusses the role of biomarkers in diagnosis, prognosis, and treatment monitoring, and emphasizes how combining biosensors with AI and machine learning can improve diagnostic precision. While biosensors offer advantages like high sensitivity, portability, and reduced invasiveness, challenges such as achieving ultra-low detection limits, ensuring biomarker specificity, and integrating scalable, cost-effective platforms remain. The authors underscore the transformative potential of these technologies in replacing or complementing traditional invasive methods, enabling rapid and non-invasive screening, and ultimately improving patient outcomes.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2949092" cy="1477130"/>
          </a:xfrm>
          <a:prstGeom prst="rect">
            <a:avLst/>
          </a:prstGeom>
        </p:spPr>
        <p:txBody>
          <a:bodyPr lIns="0" tIns="0" rIns="0" bIns="0" rtlCol="0" anchor="t">
            <a:spAutoFit/>
          </a:bodyPr>
          <a:lstStyle/>
          <a:p>
            <a:pPr marL="0" lvl="0" indent="0" algn="l">
              <a:lnSpc>
                <a:spcPts val="5948"/>
              </a:lnSpc>
              <a:spcBef>
                <a:spcPct val="0"/>
              </a:spcBef>
            </a:pPr>
            <a:r>
              <a:rPr lang="en-US" sz="4249" b="1" i="1" dirty="0">
                <a:solidFill>
                  <a:srgbClr val="0F4662"/>
                </a:solidFill>
                <a:latin typeface="Cormorant Garamond Bold Italics"/>
                <a:ea typeface="Cormorant Garamond Bold Italics"/>
                <a:cs typeface="Cormorant Garamond Bold Italics"/>
                <a:sym typeface="Cormorant Garamond Bold Italics"/>
              </a:rPr>
              <a:t>11. Bridging the gap: Advanced biosensor technologies for early-stage oral cancer diagnosis based on biomarker detection - 2024</a:t>
            </a:r>
          </a:p>
        </p:txBody>
      </p:sp>
      <p:sp>
        <p:nvSpPr>
          <p:cNvPr id="10" name="TextBox 10"/>
          <p:cNvSpPr txBox="1"/>
          <p:nvPr/>
        </p:nvSpPr>
        <p:spPr>
          <a:xfrm>
            <a:off x="668309" y="2268829"/>
            <a:ext cx="12825433" cy="867184"/>
          </a:xfrm>
          <a:prstGeom prst="rect">
            <a:avLst/>
          </a:prstGeom>
        </p:spPr>
        <p:txBody>
          <a:bodyPr lIns="0" tIns="0" rIns="0" bIns="0" rtlCol="0" anchor="t">
            <a:spAutoFit/>
          </a:bodyPr>
          <a:lstStyle/>
          <a:p>
            <a:pPr algn="l">
              <a:lnSpc>
                <a:spcPts val="3559"/>
              </a:lnSpc>
            </a:pPr>
            <a:r>
              <a:rPr lang="en-US" sz="2093" dirty="0" err="1">
                <a:solidFill>
                  <a:srgbClr val="0F4662"/>
                </a:solidFill>
                <a:latin typeface="Quicksand"/>
                <a:ea typeface="Quicksand"/>
                <a:cs typeface="Quicksand"/>
                <a:sym typeface="Quicksand"/>
              </a:rPr>
              <a:t>Zeynep</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Busra</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Aksoy</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Deniz</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Baran</a:t>
            </a:r>
            <a:r>
              <a:rPr lang="en-US" sz="2093" dirty="0">
                <a:solidFill>
                  <a:srgbClr val="0F4662"/>
                </a:solidFill>
                <a:latin typeface="Quicksand"/>
                <a:ea typeface="Quicksand"/>
                <a:cs typeface="Quicksand"/>
                <a:sym typeface="Quicksand"/>
              </a:rPr>
              <a:t> Il, </a:t>
            </a:r>
            <a:r>
              <a:rPr lang="en-US" sz="2093" dirty="0" err="1">
                <a:solidFill>
                  <a:srgbClr val="0F4662"/>
                </a:solidFill>
                <a:latin typeface="Quicksand"/>
                <a:ea typeface="Quicksand"/>
                <a:cs typeface="Quicksand"/>
                <a:sym typeface="Quicksand"/>
              </a:rPr>
              <a:t>Dogantan</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Celik</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Dilara</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Nur</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Sengun</a:t>
            </a:r>
            <a:r>
              <a:rPr lang="en-US" sz="2093" dirty="0">
                <a:solidFill>
                  <a:srgbClr val="0F4662"/>
                </a:solidFill>
                <a:latin typeface="Quicksand"/>
                <a:ea typeface="Quicksand"/>
                <a:cs typeface="Quicksand"/>
                <a:sym typeface="Quicksand"/>
              </a:rPr>
              <a:t>, Mehmet Altay </a:t>
            </a:r>
            <a:r>
              <a:rPr lang="en-US" sz="2093" dirty="0" err="1">
                <a:solidFill>
                  <a:srgbClr val="0F4662"/>
                </a:solidFill>
                <a:latin typeface="Quicksand"/>
                <a:ea typeface="Quicksand"/>
                <a:cs typeface="Quicksand"/>
                <a:sym typeface="Quicksand"/>
              </a:rPr>
              <a:t>Unal</a:t>
            </a:r>
            <a:r>
              <a:rPr lang="en-US" sz="2093" dirty="0">
                <a:solidFill>
                  <a:srgbClr val="0F4662"/>
                </a:solidFill>
                <a:latin typeface="Quicksand"/>
                <a:ea typeface="Quicksand"/>
                <a:cs typeface="Quicksand"/>
                <a:sym typeface="Quicksand"/>
              </a:rPr>
              <a:t>, S. </a:t>
            </a:r>
            <a:r>
              <a:rPr lang="en-US" sz="2093" dirty="0" err="1">
                <a:solidFill>
                  <a:srgbClr val="0F4662"/>
                </a:solidFill>
                <a:latin typeface="Quicksand"/>
                <a:ea typeface="Quicksand"/>
                <a:cs typeface="Quicksand"/>
                <a:sym typeface="Quicksand"/>
              </a:rPr>
              <a:t>Irem</a:t>
            </a:r>
            <a:r>
              <a:rPr lang="en-US" sz="2093" dirty="0">
                <a:solidFill>
                  <a:srgbClr val="0F4662"/>
                </a:solidFill>
                <a:latin typeface="Quicksand"/>
                <a:ea typeface="Quicksand"/>
                <a:cs typeface="Quicksand"/>
                <a:sym typeface="Quicksand"/>
              </a:rPr>
              <a:t> Kaya, </a:t>
            </a:r>
            <a:r>
              <a:rPr lang="en-US" sz="2093" dirty="0" err="1">
                <a:solidFill>
                  <a:srgbClr val="0F4662"/>
                </a:solidFill>
                <a:latin typeface="Quicksand"/>
                <a:ea typeface="Quicksand"/>
                <a:cs typeface="Quicksand"/>
                <a:sym typeface="Quicksand"/>
              </a:rPr>
              <a:t>Acelya</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Yilmazer</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Sibel</a:t>
            </a:r>
            <a:r>
              <a:rPr lang="en-US" sz="2093" dirty="0">
                <a:solidFill>
                  <a:srgbClr val="0F4662"/>
                </a:solidFill>
                <a:latin typeface="Quicksand"/>
                <a:ea typeface="Quicksand"/>
                <a:cs typeface="Quicksand"/>
                <a:sym typeface="Quicksand"/>
              </a:rPr>
              <a:t> A. </a:t>
            </a:r>
            <a:r>
              <a:rPr lang="en-US" sz="2093" dirty="0" err="1">
                <a:solidFill>
                  <a:srgbClr val="0F4662"/>
                </a:solidFill>
                <a:latin typeface="Quicksand"/>
                <a:ea typeface="Quicksand"/>
                <a:cs typeface="Quicksand"/>
                <a:sym typeface="Quicksand"/>
              </a:rPr>
              <a:t>Ozkan</a:t>
            </a:r>
            <a:endParaRPr lang="en-US" sz="2093" dirty="0">
              <a:solidFill>
                <a:srgbClr val="0F4662"/>
              </a:solidFill>
              <a:latin typeface="Quicksand"/>
              <a:ea typeface="Quicksand"/>
              <a:cs typeface="Quicksand"/>
              <a:sym typeface="Quicksan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17302"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375446"/>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399606"/>
            <a:ext cx="15378682" cy="3143250"/>
          </a:xfrm>
          <a:prstGeom prst="rect">
            <a:avLst/>
          </a:prstGeom>
        </p:spPr>
        <p:txBody>
          <a:bodyPr lIns="0" tIns="0" rIns="0" bIns="0" rtlCol="0" anchor="t">
            <a:spAutoFit/>
          </a:bodyPr>
          <a:lstStyle/>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Early cancer detection:  Critical importance of timely diagnosis for improved survival rates.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Biosensor diversity:  Use of electrochemical, optical, and mass-based sensing platforms.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Biomarkers:  Key role of genetic, protein, and saliva-based biomarkers in diagnosis and prognosis.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Nanotechnology integration:  Enhancing sensitivity and specificity of biosensors.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AI/ML in diagnostics:  Data-driven improvement in detection accuracy and decision-making.</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Minimally invasive approaches:  Shift from biopsies to saliva, blood, and breath-based detection.</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Global health relevance:  High incidence of oral cancers in specific countries and the need for accessible screening tools.</a:t>
            </a:r>
          </a:p>
        </p:txBody>
      </p:sp>
      <p:sp>
        <p:nvSpPr>
          <p:cNvPr id="8" name="TextBox 8"/>
          <p:cNvSpPr txBox="1"/>
          <p:nvPr/>
        </p:nvSpPr>
        <p:spPr>
          <a:xfrm>
            <a:off x="820531" y="480003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617302" y="5818570"/>
            <a:ext cx="15017096" cy="2807612"/>
          </a:xfrm>
          <a:prstGeom prst="rect">
            <a:avLst/>
          </a:prstGeom>
        </p:spPr>
        <p:txBody>
          <a:bodyPr lIns="0" tIns="0" rIns="0" bIns="0" rtlCol="0" anchor="t">
            <a:spAutoFit/>
          </a:bodyPr>
          <a:lstStyle/>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Clinical validation:  Limited large-scale clinical trials to confirm biosensor accuracy in real-world settings.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Standardization: Lack of standardized protocols for biomarker selection and detection.</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Cost and scalability:  Challenges in producing affordable, portable biosensors for widespread use.</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Specificity issues:  Potential cross-reactivity with non-cancer biomarkers in complex biological samples.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Integration into healthcare systems:   Limited discussion on regulatory approval and adoption pathways.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Long-term monitoring:   Need for biosensors capable of continuous cancer surveillance post-treatment.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916574" y="2114939"/>
            <a:ext cx="4348357" cy="3450366"/>
            <a:chOff x="0" y="0"/>
            <a:chExt cx="5797810" cy="4600489"/>
          </a:xfrm>
        </p:grpSpPr>
        <p:pic>
          <p:nvPicPr>
            <p:cNvPr id="6" name="Picture 6"/>
            <p:cNvPicPr>
              <a:picLocks noChangeAspect="1"/>
            </p:cNvPicPr>
            <p:nvPr/>
          </p:nvPicPr>
          <p:blipFill>
            <a:blip r:embed="rId2"/>
            <a:srcRect t="867" b="867"/>
            <a:stretch>
              <a:fillRect/>
            </a:stretch>
          </p:blipFill>
          <p:spPr>
            <a:xfrm>
              <a:off x="0" y="0"/>
              <a:ext cx="5797810" cy="4600489"/>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68309" y="3225945"/>
            <a:ext cx="14234434" cy="56575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study presents an enhanced EfficientNetB1 deep learning model for detecting and classifying lung </a:t>
            </a:r>
          </a:p>
          <a:p>
            <a:pPr algn="l">
              <a:lnSpc>
                <a:spcPts val="4086"/>
              </a:lnSpc>
            </a:pPr>
            <a:r>
              <a:rPr lang="en-US" sz="2404" dirty="0">
                <a:solidFill>
                  <a:srgbClr val="0F4662"/>
                </a:solidFill>
                <a:latin typeface="Calibri (MS)"/>
                <a:ea typeface="Calibri (MS)"/>
                <a:cs typeface="Calibri (MS)"/>
                <a:sym typeface="Calibri (MS)"/>
              </a:rPr>
              <a:t>cancer lesions using histopathological images from the LC25000 dataset. The model categorizes images </a:t>
            </a:r>
          </a:p>
          <a:p>
            <a:pPr algn="l">
              <a:lnSpc>
                <a:spcPts val="4086"/>
              </a:lnSpc>
            </a:pPr>
            <a:r>
              <a:rPr lang="en-US" sz="2404" dirty="0">
                <a:solidFill>
                  <a:srgbClr val="0F4662"/>
                </a:solidFill>
                <a:latin typeface="Calibri (MS)"/>
                <a:ea typeface="Calibri (MS)"/>
                <a:cs typeface="Calibri (MS)"/>
                <a:sym typeface="Calibri (MS)"/>
              </a:rPr>
              <a:t>into three classes: benign, adenocarcinomas, and squamous cell carcinomas, achieving a remarkable 99.8% </a:t>
            </a:r>
          </a:p>
          <a:p>
            <a:pPr algn="l">
              <a:lnSpc>
                <a:spcPts val="4086"/>
              </a:lnSpc>
            </a:pPr>
            <a:r>
              <a:rPr lang="en-US" sz="2404" dirty="0">
                <a:solidFill>
                  <a:srgbClr val="0F4662"/>
                </a:solidFill>
                <a:latin typeface="Calibri (MS)"/>
                <a:ea typeface="Calibri (MS)"/>
                <a:cs typeface="Calibri (MS)"/>
                <a:sym typeface="Calibri (MS)"/>
              </a:rPr>
              <a:t>classification accuracy. The methodology involves preprocessing (resizing, augmentation), transfer learning with</a:t>
            </a:r>
          </a:p>
          <a:p>
            <a:pPr marL="0" lvl="0" indent="0" algn="l">
              <a:lnSpc>
                <a:spcPts val="4086"/>
              </a:lnSpc>
            </a:pPr>
            <a:r>
              <a:rPr lang="en-US" sz="2404" dirty="0">
                <a:solidFill>
                  <a:srgbClr val="0F4662"/>
                </a:solidFill>
                <a:latin typeface="Calibri (MS)"/>
                <a:ea typeface="Calibri (MS)"/>
                <a:cs typeface="Calibri (MS)"/>
                <a:sym typeface="Calibri (MS)"/>
              </a:rPr>
              <a:t>a </a:t>
            </a:r>
            <a:r>
              <a:rPr lang="en-US" sz="2404" dirty="0" err="1">
                <a:solidFill>
                  <a:srgbClr val="0F4662"/>
                </a:solidFill>
                <a:latin typeface="Calibri (MS)"/>
                <a:ea typeface="Calibri (MS)"/>
                <a:cs typeface="Calibri (MS)"/>
                <a:sym typeface="Calibri (MS)"/>
              </a:rPr>
              <a:t>pretrained</a:t>
            </a:r>
            <a:r>
              <a:rPr lang="en-US" sz="2404" dirty="0">
                <a:solidFill>
                  <a:srgbClr val="0F4662"/>
                </a:solidFill>
                <a:latin typeface="Calibri (MS)"/>
                <a:ea typeface="Calibri (MS)"/>
                <a:cs typeface="Calibri (MS)"/>
                <a:sym typeface="Calibri (MS)"/>
              </a:rPr>
              <a:t> EfficientNetB1 model, and fine-tuning by modifying the pooling layer, applying a </a:t>
            </a:r>
            <a:r>
              <a:rPr lang="en-US" sz="2404" dirty="0" err="1">
                <a:solidFill>
                  <a:srgbClr val="0F4662"/>
                </a:solidFill>
                <a:latin typeface="Calibri (MS)"/>
                <a:ea typeface="Calibri (MS)"/>
                <a:cs typeface="Calibri (MS)"/>
                <a:sym typeface="Calibri (MS)"/>
              </a:rPr>
              <a:t>softmax</a:t>
            </a:r>
            <a:r>
              <a:rPr lang="en-US" sz="2404" dirty="0">
                <a:solidFill>
                  <a:srgbClr val="0F4662"/>
                </a:solidFill>
                <a:latin typeface="Calibri (MS)"/>
                <a:ea typeface="Calibri (MS)"/>
                <a:cs typeface="Calibri (MS)"/>
                <a:sym typeface="Calibri (MS)"/>
              </a:rPr>
              <a:t> activation, and adjusting </a:t>
            </a:r>
            <a:r>
              <a:rPr lang="en-US" sz="2404" dirty="0" err="1">
                <a:solidFill>
                  <a:srgbClr val="0F4662"/>
                </a:solidFill>
                <a:latin typeface="Calibri (MS)"/>
                <a:ea typeface="Calibri (MS)"/>
                <a:cs typeface="Calibri (MS)"/>
                <a:sym typeface="Calibri (MS)"/>
              </a:rPr>
              <a:t>hyperparameters</a:t>
            </a:r>
            <a:r>
              <a:rPr lang="en-US" sz="2404" dirty="0">
                <a:solidFill>
                  <a:srgbClr val="0F4662"/>
                </a:solidFill>
                <a:latin typeface="Calibri (MS)"/>
                <a:ea typeface="Calibri (MS)"/>
                <a:cs typeface="Calibri (MS)"/>
                <a:sym typeface="Calibri (MS)"/>
              </a:rPr>
              <a:t>. Leveraging ImageNet-trained weights allows the model to retain general visual features while adapting to the specific task. Comparative experiments demonstrate superior precision, recall, and generalization over existing methods. This research underscores the potential of advanced AI-driven histopathological analysis as a fast, accurate, and scalable tool for aiding early lung cancer diagnosis, reducing reliance on slower and more error-prone manual screening techniques.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4470190" cy="1477130"/>
          </a:xfrm>
          <a:prstGeom prst="rect">
            <a:avLst/>
          </a:prstGeom>
        </p:spPr>
        <p:txBody>
          <a:bodyPr lIns="0" tIns="0" rIns="0" bIns="0" rtlCol="0" anchor="t">
            <a:spAutoFit/>
          </a:bodyPr>
          <a:lstStyle/>
          <a:p>
            <a:pPr marL="0" lvl="0" indent="0" algn="l">
              <a:lnSpc>
                <a:spcPts val="5948"/>
              </a:lnSpc>
              <a:spcBef>
                <a:spcPct val="0"/>
              </a:spcBef>
            </a:pPr>
            <a:r>
              <a:rPr lang="en-US" sz="4249" b="1" i="1" dirty="0">
                <a:solidFill>
                  <a:srgbClr val="0F4662"/>
                </a:solidFill>
                <a:latin typeface="Cormorant Garamond Bold Italics"/>
                <a:ea typeface="Cormorant Garamond Bold Italics"/>
                <a:cs typeface="Cormorant Garamond Bold Italics"/>
                <a:sym typeface="Cormorant Garamond Bold Italics"/>
              </a:rPr>
              <a:t>12. EfficientNetB1 Deep Learning Model for Microscopic Lung Cancer Lesion Detection and Classification Using Histopathological Images - 2024</a:t>
            </a:r>
          </a:p>
        </p:txBody>
      </p:sp>
      <p:sp>
        <p:nvSpPr>
          <p:cNvPr id="10" name="TextBox 10"/>
          <p:cNvSpPr txBox="1"/>
          <p:nvPr/>
        </p:nvSpPr>
        <p:spPr>
          <a:xfrm>
            <a:off x="668309" y="2268829"/>
            <a:ext cx="12825433" cy="419509"/>
          </a:xfrm>
          <a:prstGeom prst="rect">
            <a:avLst/>
          </a:prstGeom>
        </p:spPr>
        <p:txBody>
          <a:bodyPr lIns="0" tIns="0" rIns="0" bIns="0" rtlCol="0" anchor="t">
            <a:spAutoFit/>
          </a:bodyPr>
          <a:lstStyle/>
          <a:p>
            <a:pPr algn="l">
              <a:lnSpc>
                <a:spcPts val="3559"/>
              </a:lnSpc>
            </a:pPr>
            <a:r>
              <a:rPr lang="en-US" sz="2093" dirty="0" err="1">
                <a:solidFill>
                  <a:srgbClr val="0F4662"/>
                </a:solidFill>
                <a:latin typeface="Quicksand"/>
                <a:ea typeface="Quicksand"/>
                <a:cs typeface="Quicksand"/>
                <a:sym typeface="Quicksand"/>
              </a:rPr>
              <a:t>Rabia</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Javed</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Tanzila</a:t>
            </a:r>
            <a:r>
              <a:rPr lang="en-US" sz="2093" dirty="0">
                <a:solidFill>
                  <a:srgbClr val="0F4662"/>
                </a:solidFill>
                <a:latin typeface="Quicksand"/>
                <a:ea typeface="Quicksand"/>
                <a:cs typeface="Quicksand"/>
                <a:sym typeface="Quicksand"/>
              </a:rPr>
              <a:t> Saba, </a:t>
            </a:r>
            <a:r>
              <a:rPr lang="en-US" sz="2093" dirty="0" err="1">
                <a:solidFill>
                  <a:srgbClr val="0F4662"/>
                </a:solidFill>
                <a:latin typeface="Quicksand"/>
                <a:ea typeface="Quicksand"/>
                <a:cs typeface="Quicksand"/>
                <a:sym typeface="Quicksand"/>
              </a:rPr>
              <a:t>Tahani</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Jaser</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Alahmadi</a:t>
            </a:r>
            <a:r>
              <a:rPr lang="en-US" sz="2093" dirty="0">
                <a:solidFill>
                  <a:srgbClr val="0F4662"/>
                </a:solidFill>
                <a:latin typeface="Quicksand"/>
                <a:ea typeface="Quicksand"/>
                <a:cs typeface="Quicksand"/>
                <a:sym typeface="Quicksand"/>
              </a:rPr>
              <a:t>, Sarah Al-</a:t>
            </a:r>
            <a:r>
              <a:rPr lang="en-US" sz="2093" dirty="0" err="1">
                <a:solidFill>
                  <a:srgbClr val="0F4662"/>
                </a:solidFill>
                <a:latin typeface="Quicksand"/>
                <a:ea typeface="Quicksand"/>
                <a:cs typeface="Quicksand"/>
                <a:sym typeface="Quicksand"/>
              </a:rPr>
              <a:t>Otaibi</a:t>
            </a:r>
            <a:r>
              <a:rPr lang="en-US" sz="2093" dirty="0">
                <a:solidFill>
                  <a:srgbClr val="0F4662"/>
                </a:solidFill>
                <a:latin typeface="Quicksand"/>
                <a:ea typeface="Quicksand"/>
                <a:cs typeface="Quicksand"/>
                <a:sym typeface="Quicksand"/>
              </a:rPr>
              <a:t>, Bayan </a:t>
            </a:r>
            <a:r>
              <a:rPr lang="en-US" sz="2093" dirty="0" err="1">
                <a:solidFill>
                  <a:srgbClr val="0F4662"/>
                </a:solidFill>
                <a:latin typeface="Quicksand"/>
                <a:ea typeface="Quicksand"/>
                <a:cs typeface="Quicksand"/>
                <a:sym typeface="Quicksand"/>
              </a:rPr>
              <a:t>AlGhofaily</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Amjad</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Rehman</a:t>
            </a:r>
            <a:endParaRPr lang="en-US" sz="2093" dirty="0">
              <a:solidFill>
                <a:srgbClr val="0F4662"/>
              </a:solidFill>
              <a:latin typeface="Quicksand"/>
              <a:ea typeface="Quicksand"/>
              <a:cs typeface="Quicksand"/>
              <a:sym typeface="Quicksa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39347" y="9436467"/>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375446"/>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399606"/>
            <a:ext cx="15378682" cy="2695575"/>
          </a:xfrm>
          <a:prstGeom prst="rect">
            <a:avLst/>
          </a:prstGeom>
        </p:spPr>
        <p:txBody>
          <a:bodyPr lIns="0" tIns="0" rIns="0" bIns="0" rtlCol="0" anchor="t">
            <a:spAutoFit/>
          </a:bodyPr>
          <a:lstStyle/>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Early cancer detection – AI-powered histopathology for timely lung cancer diagnosis.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Deep learning in medical imaging – Use of EfficientNetB1 with transfer learning.</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Histopathological analysis – High-resolution tissue image classification into multiple cancer types.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Model optimization – Fine-tuning, pooling layer adjustments, and </a:t>
            </a:r>
            <a:r>
              <a:rPr lang="en-US" sz="2100" dirty="0" err="1">
                <a:solidFill>
                  <a:srgbClr val="0F4662"/>
                </a:solidFill>
                <a:latin typeface="Calibri (MS)"/>
                <a:ea typeface="Calibri (MS)"/>
                <a:cs typeface="Calibri (MS)"/>
                <a:sym typeface="Calibri (MS)"/>
              </a:rPr>
              <a:t>softmax</a:t>
            </a:r>
            <a:r>
              <a:rPr lang="en-US" sz="2100" dirty="0">
                <a:solidFill>
                  <a:srgbClr val="0F4662"/>
                </a:solidFill>
                <a:latin typeface="Calibri (MS)"/>
                <a:ea typeface="Calibri (MS)"/>
                <a:cs typeface="Calibri (MS)"/>
                <a:sym typeface="Calibri (MS)"/>
              </a:rPr>
              <a:t> activation for multi-class classification.</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Performance superiority – Achieving near-perfect accuracy compared to traditional and earlier AI methods.</a:t>
            </a:r>
          </a:p>
          <a:p>
            <a:pPr marL="453390" lvl="1" indent="-226695" algn="l">
              <a:lnSpc>
                <a:spcPts val="3569"/>
              </a:lnSpc>
              <a:buFont typeface="Arial"/>
              <a:buChar char="•"/>
            </a:pPr>
            <a:r>
              <a:rPr lang="en-US" sz="2100" dirty="0">
                <a:solidFill>
                  <a:srgbClr val="0F4662"/>
                </a:solidFill>
                <a:latin typeface="Calibri (MS)"/>
                <a:ea typeface="Calibri (MS)"/>
                <a:cs typeface="Calibri (MS)"/>
                <a:sym typeface="Calibri (MS)"/>
              </a:rPr>
              <a:t>Clinical decision support – Potential integration into pathology workflows to assist medical experts.</a:t>
            </a:r>
          </a:p>
        </p:txBody>
      </p:sp>
      <p:sp>
        <p:nvSpPr>
          <p:cNvPr id="8" name="TextBox 8"/>
          <p:cNvSpPr txBox="1"/>
          <p:nvPr/>
        </p:nvSpPr>
        <p:spPr>
          <a:xfrm>
            <a:off x="820531" y="451428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354653"/>
            <a:ext cx="15017096" cy="3738914"/>
          </a:xfrm>
          <a:prstGeom prst="rect">
            <a:avLst/>
          </a:prstGeom>
        </p:spPr>
        <p:txBody>
          <a:bodyPr lIns="0" tIns="0" rIns="0" bIns="0" rtlCol="0" anchor="t">
            <a:spAutoFit/>
          </a:bodyPr>
          <a:lstStyle/>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Clinical validation – Lack of large-scale real-world clinical trials to test generalizability.</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Dataset limitations – Reliance on a single dataset (LC25000) without cross-dataset evaluation.</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Interpretability – Limited exploration of explainable AI methods to enhance trust in predictions.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Hardware dependency – High accuracy achieved using GPU resources, raising questions about deployment in low-resource settings.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Robustness testing – Minimal evaluation against noisy, low-quality, or imbalanced data common in real-world histopathology labs.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Multi-modal integration – No use of complementary diagnostic data like genetic markers, radiology scans, or patient history.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3141023" y="2373604"/>
            <a:ext cx="5146977" cy="3028561"/>
            <a:chOff x="0" y="0"/>
            <a:chExt cx="6862636" cy="4038081"/>
          </a:xfrm>
        </p:grpSpPr>
        <p:pic>
          <p:nvPicPr>
            <p:cNvPr id="6" name="Picture 6"/>
            <p:cNvPicPr>
              <a:picLocks noChangeAspect="1"/>
            </p:cNvPicPr>
            <p:nvPr/>
          </p:nvPicPr>
          <p:blipFill>
            <a:blip r:embed="rId2"/>
            <a:srcRect t="1168" b="1168"/>
            <a:stretch>
              <a:fillRect/>
            </a:stretch>
          </p:blipFill>
          <p:spPr>
            <a:xfrm>
              <a:off x="0" y="0"/>
              <a:ext cx="6862636" cy="4038081"/>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68309" y="3225945"/>
            <a:ext cx="14234434" cy="514324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study proposes a novel AI-based approach for early and accurate detection of skin cancer using</a:t>
            </a:r>
          </a:p>
          <a:p>
            <a:pPr algn="l">
              <a:lnSpc>
                <a:spcPts val="4086"/>
              </a:lnSpc>
            </a:pPr>
            <a:r>
              <a:rPr lang="en-US" sz="2404" dirty="0">
                <a:solidFill>
                  <a:srgbClr val="0F4662"/>
                </a:solidFill>
                <a:latin typeface="Calibri (MS)"/>
                <a:ea typeface="Calibri (MS)"/>
                <a:cs typeface="Calibri (MS)"/>
                <a:sym typeface="Calibri (MS)"/>
              </a:rPr>
              <a:t> an integrated framework of Echo State Network (ESN) and an Enhanced Seasons Optimization</a:t>
            </a:r>
          </a:p>
          <a:p>
            <a:pPr algn="l">
              <a:lnSpc>
                <a:spcPts val="4086"/>
              </a:lnSpc>
            </a:pPr>
            <a:r>
              <a:rPr lang="en-US" sz="2404" dirty="0">
                <a:solidFill>
                  <a:srgbClr val="0F4662"/>
                </a:solidFill>
                <a:latin typeface="Calibri (MS)"/>
                <a:ea typeface="Calibri (MS)"/>
                <a:cs typeface="Calibri (MS)"/>
                <a:sym typeface="Calibri (MS)"/>
              </a:rPr>
              <a:t> Algorithm (ESOA). The ESN, a type of recurrent neural network, is optimized using ESOA to improve</a:t>
            </a:r>
          </a:p>
          <a:p>
            <a:pPr algn="l">
              <a:lnSpc>
                <a:spcPts val="4086"/>
              </a:lnSpc>
            </a:pPr>
            <a:r>
              <a:rPr lang="en-US" sz="2404" dirty="0">
                <a:solidFill>
                  <a:srgbClr val="0F4662"/>
                </a:solidFill>
                <a:latin typeface="Calibri (MS)"/>
                <a:ea typeface="Calibri (MS)"/>
                <a:cs typeface="Calibri (MS)"/>
                <a:sym typeface="Calibri (MS)"/>
              </a:rPr>
              <a:t> feature learning and classification performance. The model is trained and evaluated on the</a:t>
            </a:r>
          </a:p>
          <a:p>
            <a:pPr algn="l">
              <a:lnSpc>
                <a:spcPts val="4086"/>
              </a:lnSpc>
            </a:pPr>
            <a:r>
              <a:rPr lang="en-US" sz="2404" dirty="0">
                <a:solidFill>
                  <a:srgbClr val="0F4662"/>
                </a:solidFill>
                <a:latin typeface="Calibri (MS)"/>
                <a:ea typeface="Calibri (MS)"/>
                <a:cs typeface="Calibri (MS)"/>
                <a:sym typeface="Calibri (MS)"/>
              </a:rPr>
              <a:t>MNIST Skin Cancer dataset and achieves superior results with 97.58% accuracy, 0.922 precision, and 0.988 sensitivity—outperforming popular methods like ODNN-CAISCC, </a:t>
            </a:r>
            <a:r>
              <a:rPr lang="en-US" sz="2404" dirty="0" err="1">
                <a:solidFill>
                  <a:srgbClr val="0F4662"/>
                </a:solidFill>
                <a:latin typeface="Calibri (MS)"/>
                <a:ea typeface="Calibri (MS)"/>
                <a:cs typeface="Calibri (MS)"/>
                <a:sym typeface="Calibri (MS)"/>
              </a:rPr>
              <a:t>AlexNet</a:t>
            </a:r>
            <a:r>
              <a:rPr lang="en-US" sz="2404" dirty="0">
                <a:solidFill>
                  <a:srgbClr val="0F4662"/>
                </a:solidFill>
                <a:latin typeface="Calibri (MS)"/>
                <a:ea typeface="Calibri (MS)"/>
                <a:cs typeface="Calibri (MS)"/>
                <a:sym typeface="Calibri (MS)"/>
              </a:rPr>
              <a:t>/ELM/IGOA, VGG-16, MAFBUZO, and HHOA. The method offers high classification efficiency while reducing computational costs and the need for large datasets. It aims to support dermatologists by minimizing false positives and providing reliable diagnosis, especially in resource-limited or remote healthcare settings.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6811440" cy="1457769"/>
          </a:xfrm>
          <a:prstGeom prst="rect">
            <a:avLst/>
          </a:prstGeom>
        </p:spPr>
        <p:txBody>
          <a:bodyPr lIns="0" tIns="0" rIns="0" bIns="0" rtlCol="0" anchor="t">
            <a:spAutoFit/>
          </a:bodyPr>
          <a:lstStyle/>
          <a:p>
            <a:pPr marL="0" lvl="0" indent="0" algn="l">
              <a:lnSpc>
                <a:spcPts val="5866"/>
              </a:lnSpc>
              <a:spcBef>
                <a:spcPct val="0"/>
              </a:spcBef>
            </a:pPr>
            <a:r>
              <a:rPr lang="en-US" sz="4190" b="1" i="1" dirty="0">
                <a:solidFill>
                  <a:srgbClr val="0F4662"/>
                </a:solidFill>
                <a:latin typeface="Cormorant Garamond Bold Italics"/>
                <a:ea typeface="Cormorant Garamond Bold Italics"/>
                <a:cs typeface="Cormorant Garamond Bold Italics"/>
                <a:sym typeface="Cormorant Garamond Bold Italics"/>
              </a:rPr>
              <a:t>13. Timely detection of skin cancer: An AI-based approach on the basis of the integration of Echo State Network and adapted Seasons Optimization Algorithm - 2024</a:t>
            </a:r>
          </a:p>
        </p:txBody>
      </p:sp>
      <p:sp>
        <p:nvSpPr>
          <p:cNvPr id="10" name="TextBox 10"/>
          <p:cNvSpPr txBox="1"/>
          <p:nvPr/>
        </p:nvSpPr>
        <p:spPr>
          <a:xfrm>
            <a:off x="668309" y="2268829"/>
            <a:ext cx="12825433" cy="419509"/>
          </a:xfrm>
          <a:prstGeom prst="rect">
            <a:avLst/>
          </a:prstGeom>
        </p:spPr>
        <p:txBody>
          <a:bodyPr lIns="0" tIns="0" rIns="0" bIns="0" rtlCol="0" anchor="t">
            <a:spAutoFit/>
          </a:bodyPr>
          <a:lstStyle/>
          <a:p>
            <a:pPr algn="l">
              <a:lnSpc>
                <a:spcPts val="3559"/>
              </a:lnSpc>
            </a:pPr>
            <a:r>
              <a:rPr lang="en-US" sz="2093" dirty="0" err="1">
                <a:solidFill>
                  <a:srgbClr val="0F4662"/>
                </a:solidFill>
                <a:latin typeface="Quicksand"/>
                <a:ea typeface="Quicksand"/>
                <a:cs typeface="Quicksand"/>
                <a:sym typeface="Quicksand"/>
              </a:rPr>
              <a:t>Mengdi</a:t>
            </a:r>
            <a:r>
              <a:rPr lang="en-US" sz="2093" dirty="0">
                <a:solidFill>
                  <a:srgbClr val="0F4662"/>
                </a:solidFill>
                <a:latin typeface="Quicksand"/>
                <a:ea typeface="Quicksand"/>
                <a:cs typeface="Quicksand"/>
                <a:sym typeface="Quicksand"/>
              </a:rPr>
              <a:t> Han, </a:t>
            </a:r>
            <a:r>
              <a:rPr lang="en-US" sz="2093" dirty="0" err="1">
                <a:solidFill>
                  <a:srgbClr val="0F4662"/>
                </a:solidFill>
                <a:latin typeface="Quicksand"/>
                <a:ea typeface="Quicksand"/>
                <a:cs typeface="Quicksand"/>
                <a:sym typeface="Quicksand"/>
              </a:rPr>
              <a:t>Shuguang</a:t>
            </a:r>
            <a:r>
              <a:rPr lang="en-US" sz="2093" dirty="0">
                <a:solidFill>
                  <a:srgbClr val="0F4662"/>
                </a:solidFill>
                <a:latin typeface="Quicksand"/>
                <a:ea typeface="Quicksand"/>
                <a:cs typeface="Quicksand"/>
                <a:sym typeface="Quicksand"/>
              </a:rPr>
              <a:t> Zhao, </a:t>
            </a:r>
            <a:r>
              <a:rPr lang="en-US" sz="2093" dirty="0" err="1">
                <a:solidFill>
                  <a:srgbClr val="0F4662"/>
                </a:solidFill>
                <a:latin typeface="Quicksand"/>
                <a:ea typeface="Quicksand"/>
                <a:cs typeface="Quicksand"/>
                <a:sym typeface="Quicksand"/>
              </a:rPr>
              <a:t>Huijuan</a:t>
            </a:r>
            <a:r>
              <a:rPr lang="en-US" sz="2093" dirty="0">
                <a:solidFill>
                  <a:srgbClr val="0F4662"/>
                </a:solidFill>
                <a:latin typeface="Quicksand"/>
                <a:ea typeface="Quicksand"/>
                <a:cs typeface="Quicksand"/>
                <a:sym typeface="Quicksand"/>
              </a:rPr>
              <a:t> Yin, </a:t>
            </a:r>
            <a:r>
              <a:rPr lang="en-US" sz="2093" dirty="0" err="1">
                <a:solidFill>
                  <a:srgbClr val="0F4662"/>
                </a:solidFill>
                <a:latin typeface="Quicksand"/>
                <a:ea typeface="Quicksand"/>
                <a:cs typeface="Quicksand"/>
                <a:sym typeface="Quicksand"/>
              </a:rPr>
              <a:t>Guanshi</a:t>
            </a:r>
            <a:r>
              <a:rPr lang="en-US" sz="2093" dirty="0">
                <a:solidFill>
                  <a:srgbClr val="0F4662"/>
                </a:solidFill>
                <a:latin typeface="Quicksand"/>
                <a:ea typeface="Quicksand"/>
                <a:cs typeface="Quicksand"/>
                <a:sym typeface="Quicksand"/>
              </a:rPr>
              <a:t> Hu, </a:t>
            </a:r>
            <a:r>
              <a:rPr lang="en-US" sz="2093" dirty="0" err="1">
                <a:solidFill>
                  <a:srgbClr val="0F4662"/>
                </a:solidFill>
                <a:latin typeface="Quicksand"/>
                <a:ea typeface="Quicksand"/>
                <a:cs typeface="Quicksand"/>
                <a:sym typeface="Quicksand"/>
              </a:rPr>
              <a:t>Noradin</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Ghadimi</a:t>
            </a:r>
            <a:endParaRPr lang="en-US" sz="2093" dirty="0">
              <a:solidFill>
                <a:srgbClr val="0F4662"/>
              </a:solidFill>
              <a:latin typeface="Quicksand"/>
              <a:ea typeface="Quicksand"/>
              <a:cs typeface="Quicksand"/>
              <a:sym typeface="Quicksa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375446"/>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399606"/>
            <a:ext cx="15675387" cy="2744825"/>
          </a:xfrm>
          <a:prstGeom prst="rect">
            <a:avLst/>
          </a:prstGeom>
        </p:spPr>
        <p:txBody>
          <a:bodyPr lIns="0" tIns="0" rIns="0" bIns="0" rtlCol="0" anchor="t">
            <a:spAutoFit/>
          </a:bodyPr>
          <a:lstStyle/>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AI in Dermatology – Leveraging machine learning and deep learning to automate and enhance skin cancer detection.</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Echo State Network (ESN) – A recurrent neural network architecture effective in image-based classification.</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Enhanced Seasons Optimization Algorithm (ESOA) – A bio-inspired metaheuristic used to optimize ESN parameters for better accuracy.</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Cost-Efficient Diagnosis – Achieves high performance with less computational resources and less data.</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Benchmarking with Existing Methods – Outperforms models like VGG-16, HHOA, MAFBUZO, ODNN-CAISCC.</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Real-World Relevance – Focused on supporting early diagnosis in areas with limited expert access.</a:t>
            </a:r>
          </a:p>
        </p:txBody>
      </p:sp>
      <p:sp>
        <p:nvSpPr>
          <p:cNvPr id="8" name="TextBox 8"/>
          <p:cNvSpPr txBox="1"/>
          <p:nvPr/>
        </p:nvSpPr>
        <p:spPr>
          <a:xfrm>
            <a:off x="820531" y="451428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532820"/>
            <a:ext cx="15017096" cy="3273263"/>
          </a:xfrm>
          <a:prstGeom prst="rect">
            <a:avLst/>
          </a:prstGeom>
        </p:spPr>
        <p:txBody>
          <a:bodyPr lIns="0" tIns="0" rIns="0" bIns="0" rtlCol="0" anchor="t">
            <a:spAutoFit/>
          </a:bodyPr>
          <a:lstStyle/>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Dataset Concerns – Although the MNIST Skin Cancer dataset is used, the paper lacks clarity on dataset diversity and balance</a:t>
            </a:r>
          </a:p>
          <a:p>
            <a:pPr algn="l">
              <a:lnSpc>
                <a:spcPts val="3713"/>
              </a:lnSpc>
            </a:pPr>
            <a:r>
              <a:rPr lang="en-US" sz="2184" dirty="0">
                <a:solidFill>
                  <a:srgbClr val="0F4662"/>
                </a:solidFill>
                <a:latin typeface="Calibri (MS)"/>
                <a:ea typeface="Calibri (MS)"/>
                <a:cs typeface="Calibri (MS)"/>
                <a:sym typeface="Calibri (MS)"/>
              </a:rPr>
              <a:t>       (e.g., lesion types, skin tones, age variations).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Generalizability – Performance is only evaluated on one dataset; no cross-validation or external clinical datasets used.</a:t>
            </a:r>
          </a:p>
          <a:p>
            <a:pPr marL="471555" lvl="1" indent="-235777" algn="l">
              <a:lnSpc>
                <a:spcPts val="3713"/>
              </a:lnSpc>
              <a:buFont typeface="Arial"/>
              <a:buChar char="•"/>
            </a:pPr>
            <a:r>
              <a:rPr lang="en-US" sz="2184" dirty="0" err="1">
                <a:solidFill>
                  <a:srgbClr val="0F4662"/>
                </a:solidFill>
                <a:latin typeface="Calibri (MS)"/>
                <a:ea typeface="Calibri (MS)"/>
                <a:cs typeface="Calibri (MS)"/>
                <a:sym typeface="Calibri (MS)"/>
              </a:rPr>
              <a:t>Explainability</a:t>
            </a:r>
            <a:r>
              <a:rPr lang="en-US" sz="2184" dirty="0">
                <a:solidFill>
                  <a:srgbClr val="0F4662"/>
                </a:solidFill>
                <a:latin typeface="Calibri (MS)"/>
                <a:ea typeface="Calibri (MS)"/>
                <a:cs typeface="Calibri (MS)"/>
                <a:sym typeface="Calibri (MS)"/>
              </a:rPr>
              <a:t> – No explainable AI (XAI) component; lacks transparency on how decisions are made by the ESN model.</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False Positives/Negatives – Insufficient discussion on these crucial diagnostic metrics.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Computational Cost Analysis – Claims of low resource needs are not quantitatively validated or benchmarked.</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Clinical Trials – No real-world or clinical setting validation included.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2912083" y="2059532"/>
            <a:ext cx="5375917" cy="2769896"/>
            <a:chOff x="0" y="0"/>
            <a:chExt cx="7167890" cy="3693195"/>
          </a:xfrm>
        </p:grpSpPr>
        <p:pic>
          <p:nvPicPr>
            <p:cNvPr id="6" name="Picture 6"/>
            <p:cNvPicPr>
              <a:picLocks noChangeAspect="1"/>
            </p:cNvPicPr>
            <p:nvPr/>
          </p:nvPicPr>
          <p:blipFill>
            <a:blip r:embed="rId2"/>
            <a:srcRect l="1049" r="1049"/>
            <a:stretch>
              <a:fillRect/>
            </a:stretch>
          </p:blipFill>
          <p:spPr>
            <a:xfrm>
              <a:off x="0" y="0"/>
              <a:ext cx="7167890" cy="3693195"/>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68309" y="3292080"/>
            <a:ext cx="14234434" cy="56575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review discusses recent advances in nanomaterial-assisted electrochemical biosensors for </a:t>
            </a:r>
          </a:p>
          <a:p>
            <a:pPr algn="l">
              <a:lnSpc>
                <a:spcPts val="4086"/>
              </a:lnSpc>
            </a:pPr>
            <a:r>
              <a:rPr lang="en-US" sz="2404" dirty="0">
                <a:solidFill>
                  <a:srgbClr val="0F4662"/>
                </a:solidFill>
                <a:latin typeface="Calibri (MS)"/>
                <a:ea typeface="Calibri (MS)"/>
                <a:cs typeface="Calibri (MS)"/>
                <a:sym typeface="Calibri (MS)"/>
              </a:rPr>
              <a:t>rapid, non-invasive, point-of-care (POC) lung cancer diagnosis. Leveraging nanomaterials such as</a:t>
            </a:r>
          </a:p>
          <a:p>
            <a:pPr algn="l">
              <a:lnSpc>
                <a:spcPts val="4086"/>
              </a:lnSpc>
            </a:pPr>
            <a:r>
              <a:rPr lang="en-US" sz="2404" dirty="0">
                <a:solidFill>
                  <a:srgbClr val="0F4662"/>
                </a:solidFill>
                <a:latin typeface="Calibri (MS)"/>
                <a:ea typeface="Calibri (MS)"/>
                <a:cs typeface="Calibri (MS)"/>
                <a:sym typeface="Calibri (MS)"/>
              </a:rPr>
              <a:t> gold nanoparticles, graphene, carbon nanotubes, conducting polymers, and transition metal </a:t>
            </a:r>
          </a:p>
          <a:p>
            <a:pPr algn="l">
              <a:lnSpc>
                <a:spcPts val="4086"/>
              </a:lnSpc>
            </a:pPr>
            <a:r>
              <a:rPr lang="en-US" sz="2404" dirty="0">
                <a:solidFill>
                  <a:srgbClr val="0F4662"/>
                </a:solidFill>
                <a:latin typeface="Calibri (MS)"/>
                <a:ea typeface="Calibri (MS)"/>
                <a:cs typeface="Calibri (MS)"/>
                <a:sym typeface="Calibri (MS)"/>
              </a:rPr>
              <a:t>compounds, these platforms enhance sensor performance through high surface area, excellent conductivity, and </a:t>
            </a:r>
          </a:p>
          <a:p>
            <a:pPr marL="0" lvl="0" indent="0" algn="l">
              <a:lnSpc>
                <a:spcPts val="4086"/>
              </a:lnSpc>
            </a:pPr>
            <a:r>
              <a:rPr lang="en-US" sz="2404" dirty="0">
                <a:solidFill>
                  <a:srgbClr val="0F4662"/>
                </a:solidFill>
                <a:latin typeface="Calibri (MS)"/>
                <a:ea typeface="Calibri (MS)"/>
                <a:cs typeface="Calibri (MS)"/>
                <a:sym typeface="Calibri (MS)"/>
              </a:rPr>
              <a:t>catalytic activity. They enable ultra-sensitive detection of circulating biomarkers (e.g., CYFRA21–1, CEA, CA125, miRNAs) from easily accessible </a:t>
            </a:r>
            <a:r>
              <a:rPr lang="en-US" sz="2404" dirty="0" err="1">
                <a:solidFill>
                  <a:srgbClr val="0F4662"/>
                </a:solidFill>
                <a:latin typeface="Calibri (MS)"/>
                <a:ea typeface="Calibri (MS)"/>
                <a:cs typeface="Calibri (MS)"/>
                <a:sym typeface="Calibri (MS)"/>
              </a:rPr>
              <a:t>biofluids</a:t>
            </a:r>
            <a:r>
              <a:rPr lang="en-US" sz="2404" dirty="0">
                <a:solidFill>
                  <a:srgbClr val="0F4662"/>
                </a:solidFill>
                <a:latin typeface="Calibri (MS)"/>
                <a:ea typeface="Calibri (MS)"/>
                <a:cs typeface="Calibri (MS)"/>
                <a:sym typeface="Calibri (MS)"/>
              </a:rPr>
              <a:t>. Recent work demonstrates multiplex detection, microfluidic integration, and smartphone connectivity, moving toward portable lab-on-chip systems. Detection ranges have reached </a:t>
            </a:r>
            <a:r>
              <a:rPr lang="en-US" sz="2404" dirty="0" err="1">
                <a:solidFill>
                  <a:srgbClr val="0F4662"/>
                </a:solidFill>
                <a:latin typeface="Calibri (MS)"/>
                <a:ea typeface="Calibri (MS)"/>
                <a:cs typeface="Calibri (MS)"/>
                <a:sym typeface="Calibri (MS)"/>
              </a:rPr>
              <a:t>femtomolar</a:t>
            </a:r>
            <a:r>
              <a:rPr lang="en-US" sz="2404" dirty="0">
                <a:solidFill>
                  <a:srgbClr val="0F4662"/>
                </a:solidFill>
                <a:latin typeface="Calibri (MS)"/>
                <a:ea typeface="Calibri (MS)"/>
                <a:cs typeface="Calibri (MS)"/>
                <a:sym typeface="Calibri (MS)"/>
              </a:rPr>
              <a:t> to </a:t>
            </a:r>
            <a:r>
              <a:rPr lang="en-US" sz="2404" dirty="0" err="1">
                <a:solidFill>
                  <a:srgbClr val="0F4662"/>
                </a:solidFill>
                <a:latin typeface="Calibri (MS)"/>
                <a:ea typeface="Calibri (MS)"/>
                <a:cs typeface="Calibri (MS)"/>
                <a:sym typeface="Calibri (MS)"/>
              </a:rPr>
              <a:t>picogram</a:t>
            </a:r>
            <a:r>
              <a:rPr lang="en-US" sz="2404" dirty="0">
                <a:solidFill>
                  <a:srgbClr val="0F4662"/>
                </a:solidFill>
                <a:latin typeface="Calibri (MS)"/>
                <a:ea typeface="Calibri (MS)"/>
                <a:cs typeface="Calibri (MS)"/>
                <a:sym typeface="Calibri (MS)"/>
              </a:rPr>
              <a:t>-per-milliliter levels with high specificity and reproducibility in both lab and limited clinical testing. Despite progress, large-scale validation, protocol standardization, integration with clinical workflows, and commercialization strategies remain key barriers before these technologies can be widely adopted in clinical lung cancer screening and monitoring.</a:t>
            </a:r>
          </a:p>
        </p:txBody>
      </p:sp>
      <p:sp>
        <p:nvSpPr>
          <p:cNvPr id="9" name="TextBox 9"/>
          <p:cNvSpPr txBox="1"/>
          <p:nvPr/>
        </p:nvSpPr>
        <p:spPr>
          <a:xfrm>
            <a:off x="668309" y="637809"/>
            <a:ext cx="15422444" cy="1457769"/>
          </a:xfrm>
          <a:prstGeom prst="rect">
            <a:avLst/>
          </a:prstGeom>
        </p:spPr>
        <p:txBody>
          <a:bodyPr lIns="0" tIns="0" rIns="0" bIns="0" rtlCol="0" anchor="t">
            <a:spAutoFit/>
          </a:bodyPr>
          <a:lstStyle/>
          <a:p>
            <a:pPr marL="0" lvl="0" indent="0" algn="l">
              <a:lnSpc>
                <a:spcPts val="5866"/>
              </a:lnSpc>
              <a:spcBef>
                <a:spcPct val="0"/>
              </a:spcBef>
            </a:pPr>
            <a:r>
              <a:rPr lang="en-US" sz="4190" b="1" i="1" dirty="0">
                <a:solidFill>
                  <a:srgbClr val="0F4662"/>
                </a:solidFill>
                <a:latin typeface="Cormorant Garamond Bold Italics"/>
                <a:ea typeface="Cormorant Garamond Bold Italics"/>
                <a:cs typeface="Cormorant Garamond Bold Italics"/>
                <a:sym typeface="Cormorant Garamond Bold Italics"/>
              </a:rPr>
              <a:t>14. Nanomaterial-assisted electrochemical detection platforms for lung cancer diagnosis - 2024</a:t>
            </a:r>
          </a:p>
        </p:txBody>
      </p:sp>
      <p:sp>
        <p:nvSpPr>
          <p:cNvPr id="10" name="TextBox 10"/>
          <p:cNvSpPr txBox="1"/>
          <p:nvPr/>
        </p:nvSpPr>
        <p:spPr>
          <a:xfrm>
            <a:off x="668309" y="2268829"/>
            <a:ext cx="12825433" cy="419509"/>
          </a:xfrm>
          <a:prstGeom prst="rect">
            <a:avLst/>
          </a:prstGeom>
        </p:spPr>
        <p:txBody>
          <a:bodyPr lIns="0" tIns="0" rIns="0" bIns="0" rtlCol="0" anchor="t">
            <a:spAutoFit/>
          </a:bodyPr>
          <a:lstStyle/>
          <a:p>
            <a:pPr algn="l">
              <a:lnSpc>
                <a:spcPts val="3559"/>
              </a:lnSpc>
            </a:pPr>
            <a:r>
              <a:rPr lang="en-US" sz="2093" dirty="0" err="1">
                <a:solidFill>
                  <a:srgbClr val="0F4662"/>
                </a:solidFill>
                <a:latin typeface="Quicksand"/>
                <a:ea typeface="Quicksand"/>
                <a:cs typeface="Quicksand"/>
                <a:sym typeface="Quicksand"/>
              </a:rPr>
              <a:t>Ke</a:t>
            </a:r>
            <a:r>
              <a:rPr lang="en-US" sz="2093" dirty="0">
                <a:solidFill>
                  <a:srgbClr val="0F4662"/>
                </a:solidFill>
                <a:latin typeface="Quicksand"/>
                <a:ea typeface="Quicksand"/>
                <a:cs typeface="Quicksand"/>
                <a:sym typeface="Quicksand"/>
              </a:rPr>
              <a:t> Wan, </a:t>
            </a:r>
            <a:r>
              <a:rPr lang="en-US" sz="2093" dirty="0" err="1">
                <a:solidFill>
                  <a:srgbClr val="0F4662"/>
                </a:solidFill>
                <a:latin typeface="Quicksand"/>
                <a:ea typeface="Quicksand"/>
                <a:cs typeface="Quicksand"/>
                <a:sym typeface="Quicksand"/>
              </a:rPr>
              <a:t>Sicong</a:t>
            </a:r>
            <a:r>
              <a:rPr lang="en-US" sz="2093" dirty="0">
                <a:solidFill>
                  <a:srgbClr val="0F4662"/>
                </a:solidFill>
                <a:latin typeface="Quicksand"/>
                <a:ea typeface="Quicksand"/>
                <a:cs typeface="Quicksand"/>
                <a:sym typeface="Quicksand"/>
              </a:rPr>
              <a:t> Jiang, </a:t>
            </a:r>
            <a:r>
              <a:rPr lang="en-US" sz="2093" dirty="0" err="1">
                <a:solidFill>
                  <a:srgbClr val="0F4662"/>
                </a:solidFill>
                <a:latin typeface="Quicksand"/>
                <a:ea typeface="Quicksand"/>
                <a:cs typeface="Quicksand"/>
                <a:sym typeface="Quicksand"/>
              </a:rPr>
              <a:t>Shiyao</a:t>
            </a:r>
            <a:r>
              <a:rPr lang="en-US" sz="2093" dirty="0">
                <a:solidFill>
                  <a:srgbClr val="0F4662"/>
                </a:solidFill>
                <a:latin typeface="Quicksand"/>
                <a:ea typeface="Quicksand"/>
                <a:cs typeface="Quicksand"/>
                <a:sym typeface="Quicksand"/>
              </a:rPr>
              <a:t> Chen, </a:t>
            </a:r>
            <a:r>
              <a:rPr lang="en-US" sz="2093" dirty="0" err="1">
                <a:solidFill>
                  <a:srgbClr val="0F4662"/>
                </a:solidFill>
                <a:latin typeface="Quicksand"/>
                <a:ea typeface="Quicksand"/>
                <a:cs typeface="Quicksand"/>
                <a:sym typeface="Quicksand"/>
              </a:rPr>
              <a:t>Yuxuan</a:t>
            </a:r>
            <a:r>
              <a:rPr lang="en-US" sz="2093" dirty="0">
                <a:solidFill>
                  <a:srgbClr val="0F4662"/>
                </a:solidFill>
                <a:latin typeface="Quicksand"/>
                <a:ea typeface="Quicksand"/>
                <a:cs typeface="Quicksand"/>
                <a:sym typeface="Quicksand"/>
              </a:rPr>
              <a:t> Xing, </a:t>
            </a:r>
            <a:r>
              <a:rPr lang="en-US" sz="2093" dirty="0" err="1">
                <a:solidFill>
                  <a:srgbClr val="0F4662"/>
                </a:solidFill>
                <a:latin typeface="Quicksand"/>
                <a:ea typeface="Quicksand"/>
                <a:cs typeface="Quicksand"/>
                <a:sym typeface="Quicksand"/>
              </a:rPr>
              <a:t>Jiahao</a:t>
            </a:r>
            <a:r>
              <a:rPr lang="en-US" sz="2093" dirty="0">
                <a:solidFill>
                  <a:srgbClr val="0F4662"/>
                </a:solidFill>
                <a:latin typeface="Quicksand"/>
                <a:ea typeface="Quicksand"/>
                <a:cs typeface="Quicksand"/>
                <a:sym typeface="Quicksand"/>
              </a:rPr>
              <a:t> Wu, </a:t>
            </a:r>
            <a:r>
              <a:rPr lang="en-US" sz="2093" dirty="0" err="1">
                <a:solidFill>
                  <a:srgbClr val="0F4662"/>
                </a:solidFill>
                <a:latin typeface="Quicksand"/>
                <a:ea typeface="Quicksand"/>
                <a:cs typeface="Quicksand"/>
                <a:sym typeface="Quicksand"/>
              </a:rPr>
              <a:t>Youdan</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Guo</a:t>
            </a:r>
            <a:endParaRPr lang="en-US" sz="2093" dirty="0">
              <a:solidFill>
                <a:srgbClr val="0F4662"/>
              </a:solidFill>
              <a:latin typeface="Quicksand"/>
              <a:ea typeface="Quicksand"/>
              <a:cs typeface="Quicksand"/>
              <a:sym typeface="Quicksan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375446"/>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229739"/>
            <a:ext cx="15675387" cy="3201137"/>
          </a:xfrm>
          <a:prstGeom prst="rect">
            <a:avLst/>
          </a:prstGeom>
        </p:spPr>
        <p:txBody>
          <a:bodyPr lIns="0" tIns="0" rIns="0" bIns="0" rtlCol="0" anchor="t">
            <a:spAutoFit/>
          </a:bodyPr>
          <a:lstStyle/>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Nanomaterials in </a:t>
            </a:r>
            <a:r>
              <a:rPr lang="en-US" sz="2140" dirty="0" err="1">
                <a:solidFill>
                  <a:srgbClr val="0F4662"/>
                </a:solidFill>
                <a:latin typeface="Calibri (MS)"/>
                <a:ea typeface="Calibri (MS)"/>
                <a:cs typeface="Calibri (MS)"/>
                <a:sym typeface="Calibri (MS)"/>
              </a:rPr>
              <a:t>Biosensing</a:t>
            </a:r>
            <a:r>
              <a:rPr lang="en-US" sz="2140" dirty="0">
                <a:solidFill>
                  <a:srgbClr val="0F4662"/>
                </a:solidFill>
                <a:latin typeface="Calibri (MS)"/>
                <a:ea typeface="Calibri (MS)"/>
                <a:cs typeface="Calibri (MS)"/>
                <a:sym typeface="Calibri (MS)"/>
              </a:rPr>
              <a:t> – Gold nanoparticles, graphene, CNTs, conducting polymers, and metal oxides enhance electrochemical signal transduction.</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Electrochemical Techniques – </a:t>
            </a:r>
            <a:r>
              <a:rPr lang="en-US" sz="2140" dirty="0" err="1">
                <a:solidFill>
                  <a:srgbClr val="0F4662"/>
                </a:solidFill>
                <a:latin typeface="Calibri (MS)"/>
                <a:ea typeface="Calibri (MS)"/>
                <a:cs typeface="Calibri (MS)"/>
                <a:sym typeface="Calibri (MS)"/>
              </a:rPr>
              <a:t>Amperometry</a:t>
            </a:r>
            <a:r>
              <a:rPr lang="en-US" sz="2140" dirty="0">
                <a:solidFill>
                  <a:srgbClr val="0F4662"/>
                </a:solidFill>
                <a:latin typeface="Calibri (MS)"/>
                <a:ea typeface="Calibri (MS)"/>
                <a:cs typeface="Calibri (MS)"/>
                <a:sym typeface="Calibri (MS)"/>
              </a:rPr>
              <a:t>, voltammetry, impedance spectroscopy for biomarker detection.</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Target Biomarkers – Protein (CEA, CYFRA21–1, CA125), genetic (miRNAs), and volatile organic compounds (VOCs).</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Signal Amplification &amp; Sensitivity – Nanocomposites improve detection limits to </a:t>
            </a:r>
            <a:r>
              <a:rPr lang="en-US" sz="2140" dirty="0" err="1">
                <a:solidFill>
                  <a:srgbClr val="0F4662"/>
                </a:solidFill>
                <a:latin typeface="Calibri (MS)"/>
                <a:ea typeface="Calibri (MS)"/>
                <a:cs typeface="Calibri (MS)"/>
                <a:sym typeface="Calibri (MS)"/>
              </a:rPr>
              <a:t>fg</a:t>
            </a:r>
            <a:r>
              <a:rPr lang="en-US" sz="2140" dirty="0">
                <a:solidFill>
                  <a:srgbClr val="0F4662"/>
                </a:solidFill>
                <a:latin typeface="Calibri (MS)"/>
                <a:ea typeface="Calibri (MS)"/>
                <a:cs typeface="Calibri (MS)"/>
                <a:sym typeface="Calibri (MS)"/>
              </a:rPr>
              <a:t>/mL and </a:t>
            </a:r>
            <a:r>
              <a:rPr lang="en-US" sz="2140" dirty="0" err="1">
                <a:solidFill>
                  <a:srgbClr val="0F4662"/>
                </a:solidFill>
                <a:latin typeface="Calibri (MS)"/>
                <a:ea typeface="Calibri (MS)"/>
                <a:cs typeface="Calibri (MS)"/>
                <a:sym typeface="Calibri (MS)"/>
              </a:rPr>
              <a:t>fM</a:t>
            </a:r>
            <a:r>
              <a:rPr lang="en-US" sz="2140" dirty="0">
                <a:solidFill>
                  <a:srgbClr val="0F4662"/>
                </a:solidFill>
                <a:latin typeface="Calibri (MS)"/>
                <a:ea typeface="Calibri (MS)"/>
                <a:cs typeface="Calibri (MS)"/>
                <a:sym typeface="Calibri (MS)"/>
              </a:rPr>
              <a:t> levels.</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Device Integration – Microfluidics, smartphone readouts, and multiplexed detection for POC applications.</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Clinical Relevance – Potential to complement or replace imaging/biopsy for early diagnosis.</a:t>
            </a:r>
          </a:p>
        </p:txBody>
      </p:sp>
      <p:sp>
        <p:nvSpPr>
          <p:cNvPr id="8" name="TextBox 8"/>
          <p:cNvSpPr txBox="1"/>
          <p:nvPr/>
        </p:nvSpPr>
        <p:spPr>
          <a:xfrm>
            <a:off x="820531" y="451428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532820"/>
            <a:ext cx="15017096" cy="3273263"/>
          </a:xfrm>
          <a:prstGeom prst="rect">
            <a:avLst/>
          </a:prstGeom>
        </p:spPr>
        <p:txBody>
          <a:bodyPr lIns="0" tIns="0" rIns="0" bIns="0" rtlCol="0" anchor="t">
            <a:spAutoFit/>
          </a:bodyPr>
          <a:lstStyle/>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Clinical Validation – Few large-scale, multi-center trials; small sample sizes limit statistical confidence.</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Standardization – Lack of unified testing protocols, biomarker panels, and calibration methods.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Long-Term Stability – Limited data on shelf-life, reproducibility, and robustness in real-world settings.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Biocompatibility – Need for improved in-vitro and in-vivo biocompatibility, especially for direct patient-use sensors.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Commercial Translation – Regulatory pathway, cost analysis, manufacturing scalability, and reimbursement integration </a:t>
            </a:r>
          </a:p>
          <a:p>
            <a:pPr algn="l">
              <a:lnSpc>
                <a:spcPts val="3713"/>
              </a:lnSpc>
            </a:pPr>
            <a:r>
              <a:rPr lang="en-US" sz="2184" dirty="0">
                <a:solidFill>
                  <a:srgbClr val="0F4662"/>
                </a:solidFill>
                <a:latin typeface="Calibri (MS)"/>
                <a:ea typeface="Calibri (MS)"/>
                <a:cs typeface="Calibri (MS)"/>
                <a:sym typeface="Calibri (MS)"/>
              </a:rPr>
              <a:t>       not yet addressed.</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Selectivity Challenges – Cross-reactivity in complex biological fluids can impact accuracy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2912083" y="1552499"/>
            <a:ext cx="5375917" cy="3276929"/>
            <a:chOff x="0" y="0"/>
            <a:chExt cx="7167890" cy="4369239"/>
          </a:xfrm>
        </p:grpSpPr>
        <p:pic>
          <p:nvPicPr>
            <p:cNvPr id="6" name="Picture 6"/>
            <p:cNvPicPr>
              <a:picLocks noChangeAspect="1"/>
            </p:cNvPicPr>
            <p:nvPr/>
          </p:nvPicPr>
          <p:blipFill>
            <a:blip r:embed="rId2"/>
            <a:srcRect t="258" b="258"/>
            <a:stretch>
              <a:fillRect/>
            </a:stretch>
          </p:blipFill>
          <p:spPr>
            <a:xfrm>
              <a:off x="0" y="0"/>
              <a:ext cx="7167890" cy="4369239"/>
            </a:xfrm>
            <a:prstGeom prst="rect">
              <a:avLst/>
            </a:prstGeom>
          </p:spPr>
        </p:pic>
      </p:grpSp>
      <p:sp>
        <p:nvSpPr>
          <p:cNvPr id="7" name="Freeform 7"/>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68309" y="3292080"/>
            <a:ext cx="14234434" cy="514324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study proposes a non-invasive method for improving gastric cancer diagnosis by analyzing </a:t>
            </a:r>
          </a:p>
          <a:p>
            <a:pPr algn="l">
              <a:lnSpc>
                <a:spcPts val="4086"/>
              </a:lnSpc>
            </a:pPr>
            <a:r>
              <a:rPr lang="en-US" sz="2404" dirty="0">
                <a:solidFill>
                  <a:srgbClr val="0F4662"/>
                </a:solidFill>
                <a:latin typeface="Calibri (MS)"/>
                <a:ea typeface="Calibri (MS)"/>
                <a:cs typeface="Calibri (MS)"/>
                <a:sym typeface="Calibri (MS)"/>
              </a:rPr>
              <a:t>tongue color and coating ("lint") features using deep learning and machine learning. The approach </a:t>
            </a:r>
          </a:p>
          <a:p>
            <a:pPr algn="l">
              <a:lnSpc>
                <a:spcPts val="4086"/>
              </a:lnSpc>
            </a:pPr>
            <a:r>
              <a:rPr lang="en-US" sz="2404" dirty="0">
                <a:solidFill>
                  <a:srgbClr val="0F4662"/>
                </a:solidFill>
                <a:latin typeface="Calibri (MS)"/>
                <a:ea typeface="Calibri (MS)"/>
                <a:cs typeface="Calibri (MS)"/>
                <a:sym typeface="Calibri (MS)"/>
              </a:rPr>
              <a:t>first isolates the tongue region from facial images via a Recursive Convolutional Neural Network </a:t>
            </a:r>
          </a:p>
          <a:p>
            <a:pPr marL="0" lvl="0" indent="0" algn="l">
              <a:lnSpc>
                <a:spcPts val="4086"/>
              </a:lnSpc>
            </a:pPr>
            <a:r>
              <a:rPr lang="en-US" sz="2404" dirty="0">
                <a:solidFill>
                  <a:srgbClr val="0F4662"/>
                </a:solidFill>
                <a:latin typeface="Calibri (MS)"/>
                <a:ea typeface="Calibri (MS)"/>
                <a:cs typeface="Calibri (MS)"/>
                <a:sym typeface="Calibri (MS)"/>
              </a:rPr>
              <a:t>(R-CNN), followed by preprocessing and feature extraction through deep Convolutional Neural Networks (CNNs). Extracted features are classified using a Support Vector Machine (SVM). Seven CNN architectures were tested, with </a:t>
            </a:r>
            <a:r>
              <a:rPr lang="en-US" sz="2404" dirty="0" err="1">
                <a:solidFill>
                  <a:srgbClr val="0F4662"/>
                </a:solidFill>
                <a:latin typeface="Calibri (MS)"/>
                <a:ea typeface="Calibri (MS)"/>
                <a:cs typeface="Calibri (MS)"/>
                <a:sym typeface="Calibri (MS)"/>
              </a:rPr>
              <a:t>DenseNet</a:t>
            </a:r>
            <a:r>
              <a:rPr lang="en-US" sz="2404" dirty="0">
                <a:solidFill>
                  <a:srgbClr val="0F4662"/>
                </a:solidFill>
                <a:latin typeface="Calibri (MS)"/>
                <a:ea typeface="Calibri (MS)"/>
                <a:cs typeface="Calibri (MS)"/>
                <a:sym typeface="Calibri (MS)"/>
              </a:rPr>
              <a:t> achieving the highest accuracy of 91% in distinguishing gastric cancer patients from healthy individuals. The work draws inspiration from Chinese traditional medicine, which links tongue characteristics to internal organ health, particularly the digestive system. This method offers a low-cost, non-invasive alternative to conventional diagnostic tools like endoscopy, with potential for early cancer detection and large-scale screening.</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9" name="TextBox 9"/>
          <p:cNvSpPr txBox="1"/>
          <p:nvPr/>
        </p:nvSpPr>
        <p:spPr>
          <a:xfrm>
            <a:off x="668309" y="637809"/>
            <a:ext cx="15422444" cy="2201772"/>
          </a:xfrm>
          <a:prstGeom prst="rect">
            <a:avLst/>
          </a:prstGeom>
        </p:spPr>
        <p:txBody>
          <a:bodyPr lIns="0" tIns="0" rIns="0" bIns="0" rtlCol="0" anchor="t">
            <a:spAutoFit/>
          </a:bodyPr>
          <a:lstStyle/>
          <a:p>
            <a:pPr algn="l">
              <a:lnSpc>
                <a:spcPts val="5866"/>
              </a:lnSpc>
            </a:pPr>
            <a:r>
              <a:rPr lang="en-US" sz="4190" b="1" i="1" dirty="0">
                <a:solidFill>
                  <a:srgbClr val="0F4662"/>
                </a:solidFill>
                <a:latin typeface="Cormorant Garamond Bold Italics"/>
                <a:ea typeface="Cormorant Garamond Bold Italics"/>
                <a:cs typeface="Cormorant Garamond Bold Italics"/>
                <a:sym typeface="Cormorant Garamond Bold Italics"/>
              </a:rPr>
              <a:t>15. Increasing the accuracy in the diagnosis of stomach cancer based on color and lint features of tongue - 2021</a:t>
            </a:r>
          </a:p>
          <a:p>
            <a:pPr marL="0" lvl="0" indent="0" algn="l">
              <a:lnSpc>
                <a:spcPts val="5866"/>
              </a:lnSpc>
              <a:spcBef>
                <a:spcPct val="0"/>
              </a:spcBef>
            </a:pPr>
            <a:endParaRPr lang="en-US" sz="4190"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668309" y="2268829"/>
            <a:ext cx="12825433" cy="419509"/>
          </a:xfrm>
          <a:prstGeom prst="rect">
            <a:avLst/>
          </a:prstGeom>
        </p:spPr>
        <p:txBody>
          <a:bodyPr lIns="0" tIns="0" rIns="0" bIns="0" rtlCol="0" anchor="t">
            <a:spAutoFit/>
          </a:bodyPr>
          <a:lstStyle/>
          <a:p>
            <a:pPr algn="l">
              <a:lnSpc>
                <a:spcPts val="3559"/>
              </a:lnSpc>
            </a:pPr>
            <a:r>
              <a:rPr lang="en-US" sz="2093" dirty="0" err="1">
                <a:solidFill>
                  <a:srgbClr val="0F4662"/>
                </a:solidFill>
                <a:latin typeface="Quicksand"/>
                <a:ea typeface="Quicksand"/>
                <a:cs typeface="Quicksand"/>
                <a:sym typeface="Quicksand"/>
              </a:rPr>
              <a:t>Elham</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Gholami</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Seyed</a:t>
            </a:r>
            <a:r>
              <a:rPr lang="en-US" sz="2093" dirty="0">
                <a:solidFill>
                  <a:srgbClr val="0F4662"/>
                </a:solidFill>
                <a:latin typeface="Quicksand"/>
                <a:ea typeface="Quicksand"/>
                <a:cs typeface="Quicksand"/>
                <a:sym typeface="Quicksand"/>
              </a:rPr>
              <a:t> Reza </a:t>
            </a:r>
            <a:r>
              <a:rPr lang="en-US" sz="2093" dirty="0" err="1">
                <a:solidFill>
                  <a:srgbClr val="0F4662"/>
                </a:solidFill>
                <a:latin typeface="Quicksand"/>
                <a:ea typeface="Quicksand"/>
                <a:cs typeface="Quicksand"/>
                <a:sym typeface="Quicksand"/>
              </a:rPr>
              <a:t>Kamel</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Tabbakh</a:t>
            </a:r>
            <a:r>
              <a:rPr lang="en-US" sz="2093" dirty="0">
                <a:solidFill>
                  <a:srgbClr val="0F4662"/>
                </a:solidFill>
                <a:latin typeface="Quicksand"/>
                <a:ea typeface="Quicksand"/>
                <a:cs typeface="Quicksand"/>
                <a:sym typeface="Quicksand"/>
              </a:rPr>
              <a:t>, Maryam </a:t>
            </a:r>
            <a:r>
              <a:rPr lang="en-US" sz="2093" dirty="0" err="1">
                <a:solidFill>
                  <a:srgbClr val="0F4662"/>
                </a:solidFill>
                <a:latin typeface="Quicksand"/>
                <a:ea typeface="Quicksand"/>
                <a:cs typeface="Quicksand"/>
                <a:sym typeface="Quicksand"/>
              </a:rPr>
              <a:t>kheirabadi</a:t>
            </a:r>
            <a:endParaRPr lang="en-US" sz="2093" dirty="0">
              <a:solidFill>
                <a:srgbClr val="0F4662"/>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605221" y="2344528"/>
            <a:ext cx="16976446" cy="8003195"/>
          </a:xfrm>
          <a:prstGeom prst="rect">
            <a:avLst/>
          </a:prstGeom>
        </p:spPr>
        <p:txBody>
          <a:bodyPr lIns="0" tIns="0" rIns="0" bIns="0" rtlCol="0" anchor="t">
            <a:spAutoFit/>
          </a:bodyPr>
          <a:lstStyle/>
          <a:p>
            <a:pPr algn="just">
              <a:lnSpc>
                <a:spcPts val="4900"/>
              </a:lnSpc>
            </a:pPr>
            <a:r>
              <a:rPr lang="en-US" sz="2882">
                <a:solidFill>
                  <a:srgbClr val="0F4662"/>
                </a:solidFill>
                <a:latin typeface="Calibri (MS)"/>
                <a:ea typeface="Calibri (MS)"/>
                <a:cs typeface="Calibri (MS)"/>
                <a:sym typeface="Calibri (MS)"/>
              </a:rPr>
              <a:t>Cancer remains one of the most pressing health challenges worldwide, with histopathological examination being the gold standard for diagnosis. Microscopic tissue image analysis, while effective, is labor-intensive and subject to inter-observer variability among pathologists. With the rapid progress of </a:t>
            </a:r>
          </a:p>
          <a:p>
            <a:pPr algn="just">
              <a:lnSpc>
                <a:spcPts val="4900"/>
              </a:lnSpc>
            </a:pPr>
            <a:r>
              <a:rPr lang="en-US" sz="2882">
                <a:solidFill>
                  <a:srgbClr val="0F4662"/>
                </a:solidFill>
                <a:latin typeface="Calibri (MS)"/>
                <a:ea typeface="Calibri (MS)"/>
                <a:cs typeface="Calibri (MS)"/>
                <a:sym typeface="Calibri (MS)"/>
              </a:rPr>
              <a:t>artificial intelligence, deep learning techniques have shown great promise in</a:t>
            </a:r>
          </a:p>
          <a:p>
            <a:pPr algn="just">
              <a:lnSpc>
                <a:spcPts val="4900"/>
              </a:lnSpc>
            </a:pPr>
            <a:r>
              <a:rPr lang="en-US" sz="2882">
                <a:solidFill>
                  <a:srgbClr val="0F4662"/>
                </a:solidFill>
                <a:latin typeface="Calibri (MS)"/>
                <a:ea typeface="Calibri (MS)"/>
                <a:cs typeface="Calibri (MS)"/>
                <a:sym typeface="Calibri (MS)"/>
              </a:rPr>
              <a:t> automating cancer detection by learning intricate patterns in medical images.</a:t>
            </a:r>
          </a:p>
          <a:p>
            <a:pPr algn="just">
              <a:lnSpc>
                <a:spcPts val="4900"/>
              </a:lnSpc>
            </a:pPr>
            <a:r>
              <a:rPr lang="en-US" sz="2882">
                <a:solidFill>
                  <a:srgbClr val="0F4662"/>
                </a:solidFill>
                <a:latin typeface="Calibri (MS)"/>
                <a:ea typeface="Calibri (MS)"/>
                <a:cs typeface="Calibri (MS)"/>
                <a:sym typeface="Calibri (MS)"/>
              </a:rPr>
              <a:t> Convolutional Neural Networks (CNNs) excel at capturing fine-grained local</a:t>
            </a:r>
          </a:p>
          <a:p>
            <a:pPr algn="just">
              <a:lnSpc>
                <a:spcPts val="4900"/>
              </a:lnSpc>
            </a:pPr>
            <a:r>
              <a:rPr lang="en-US" sz="2882">
                <a:solidFill>
                  <a:srgbClr val="0F4662"/>
                </a:solidFill>
                <a:latin typeface="Calibri (MS)"/>
                <a:ea typeface="Calibri (MS)"/>
                <a:cs typeface="Calibri (MS)"/>
                <a:sym typeface="Calibri (MS)"/>
              </a:rPr>
              <a:t> features such as cell shapes and textures, while Vision Transformers (ViTs) are</a:t>
            </a:r>
          </a:p>
          <a:p>
            <a:pPr marL="0" lvl="0" indent="0" algn="just">
              <a:lnSpc>
                <a:spcPts val="4900"/>
              </a:lnSpc>
            </a:pPr>
            <a:r>
              <a:rPr lang="en-US" sz="2882">
                <a:solidFill>
                  <a:srgbClr val="0F4662"/>
                </a:solidFill>
                <a:latin typeface="Calibri (MS)"/>
                <a:ea typeface="Calibri (MS)"/>
                <a:cs typeface="Calibri (MS)"/>
                <a:sym typeface="Calibri (MS)"/>
              </a:rPr>
              <a:t>adept at modeling long-range dependencies and global contextual relationships. By combining these strengths into a hybrid model, it becomes possible to achieve higher accuracy and robustness in cancer detection. This research aims to design such a hybrid architecture to process microscopic tissue images efficiently, improving diagnostic precision while reducing the workload on medical professionals.</a:t>
            </a:r>
          </a:p>
          <a:p>
            <a:pPr marL="0" lvl="0" indent="0" algn="just">
              <a:lnSpc>
                <a:spcPts val="4900"/>
              </a:lnSpc>
            </a:pPr>
            <a:endParaRPr lang="en-US" sz="2882">
              <a:solidFill>
                <a:srgbClr val="0F4662"/>
              </a:solidFill>
              <a:latin typeface="Calibri (MS)"/>
              <a:ea typeface="Calibri (MS)"/>
              <a:cs typeface="Calibri (MS)"/>
              <a:sym typeface="Calibri (MS)"/>
            </a:endParaRPr>
          </a:p>
          <a:p>
            <a:pPr marL="0" lvl="0" indent="0" algn="just">
              <a:lnSpc>
                <a:spcPts val="4900"/>
              </a:lnSpc>
            </a:pPr>
            <a:endParaRPr lang="en-US" sz="2882">
              <a:solidFill>
                <a:srgbClr val="0F4662"/>
              </a:solidFill>
              <a:latin typeface="Calibri (MS)"/>
              <a:ea typeface="Calibri (MS)"/>
              <a:cs typeface="Calibri (MS)"/>
              <a:sym typeface="Calibri (MS)"/>
            </a:endParaRPr>
          </a:p>
        </p:txBody>
      </p:sp>
      <p:sp>
        <p:nvSpPr>
          <p:cNvPr id="3" name="AutoShape 3"/>
          <p:cNvSpPr/>
          <p:nvPr/>
        </p:nvSpPr>
        <p:spPr>
          <a:xfrm>
            <a:off x="605221" y="1695366"/>
            <a:ext cx="6314283" cy="0"/>
          </a:xfrm>
          <a:prstGeom prst="line">
            <a:avLst/>
          </a:prstGeom>
          <a:ln w="76200" cap="flat">
            <a:solidFill>
              <a:srgbClr val="0F4662"/>
            </a:solidFill>
            <a:prstDash val="solid"/>
            <a:headEnd type="none" w="sm" len="sm"/>
            <a:tailEnd type="none" w="sm" len="sm"/>
          </a:ln>
        </p:spPr>
      </p:sp>
      <p:sp>
        <p:nvSpPr>
          <p:cNvPr id="4" name="AutoShape 4"/>
          <p:cNvSpPr/>
          <p:nvPr/>
        </p:nvSpPr>
        <p:spPr>
          <a:xfrm>
            <a:off x="5687507" y="9957755"/>
            <a:ext cx="6314283" cy="0"/>
          </a:xfrm>
          <a:prstGeom prst="line">
            <a:avLst/>
          </a:prstGeom>
          <a:ln w="76200" cap="flat">
            <a:solidFill>
              <a:srgbClr val="0F4662"/>
            </a:solidFill>
            <a:prstDash val="solid"/>
            <a:headEnd type="none" w="sm" len="sm"/>
            <a:tailEnd type="none" w="sm" len="sm"/>
          </a:ln>
        </p:spPr>
      </p:sp>
      <p:sp>
        <p:nvSpPr>
          <p:cNvPr id="5" name="Freeform 5"/>
          <p:cNvSpPr/>
          <p:nvPr/>
        </p:nvSpPr>
        <p:spPr>
          <a:xfrm>
            <a:off x="8092973" y="9378053"/>
            <a:ext cx="1633947" cy="243050"/>
          </a:xfrm>
          <a:custGeom>
            <a:avLst/>
            <a:gdLst/>
            <a:ahLst/>
            <a:cxnLst/>
            <a:rect l="l" t="t" r="r" b="b"/>
            <a:pathLst>
              <a:path w="1633947" h="243050">
                <a:moveTo>
                  <a:pt x="0" y="0"/>
                </a:moveTo>
                <a:lnTo>
                  <a:pt x="1633947" y="0"/>
                </a:lnTo>
                <a:lnTo>
                  <a:pt x="1633947" y="243050"/>
                </a:lnTo>
                <a:lnTo>
                  <a:pt x="0" y="2430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2933930" y="3690463"/>
            <a:ext cx="4647738" cy="2906075"/>
          </a:xfrm>
          <a:custGeom>
            <a:avLst/>
            <a:gdLst/>
            <a:ahLst/>
            <a:cxnLst/>
            <a:rect l="l" t="t" r="r" b="b"/>
            <a:pathLst>
              <a:path w="4647738" h="2906075">
                <a:moveTo>
                  <a:pt x="0" y="0"/>
                </a:moveTo>
                <a:lnTo>
                  <a:pt x="4647738" y="0"/>
                </a:lnTo>
                <a:lnTo>
                  <a:pt x="4647738" y="2906074"/>
                </a:lnTo>
                <a:lnTo>
                  <a:pt x="0" y="2906074"/>
                </a:lnTo>
                <a:lnTo>
                  <a:pt x="0" y="0"/>
                </a:lnTo>
                <a:close/>
              </a:path>
            </a:pathLst>
          </a:custGeom>
          <a:blipFill>
            <a:blip r:embed="rId4"/>
            <a:stretch>
              <a:fillRect t="-5876" b="-5876"/>
            </a:stretch>
          </a:blipFill>
        </p:spPr>
      </p:sp>
      <p:sp>
        <p:nvSpPr>
          <p:cNvPr id="7" name="TextBox 7"/>
          <p:cNvSpPr txBox="1"/>
          <p:nvPr/>
        </p:nvSpPr>
        <p:spPr>
          <a:xfrm>
            <a:off x="1017092" y="590184"/>
            <a:ext cx="7827557" cy="1068127"/>
          </a:xfrm>
          <a:prstGeom prst="rect">
            <a:avLst/>
          </a:prstGeom>
        </p:spPr>
        <p:txBody>
          <a:bodyPr lIns="0" tIns="0" rIns="0" bIns="0" rtlCol="0" anchor="t">
            <a:spAutoFit/>
          </a:bodyPr>
          <a:lstStyle/>
          <a:p>
            <a:pPr marL="0" lvl="0" indent="0" algn="just">
              <a:lnSpc>
                <a:spcPts val="8714"/>
              </a:lnSpc>
              <a:spcBef>
                <a:spcPct val="0"/>
              </a:spcBef>
            </a:pPr>
            <a:r>
              <a:rPr lang="en-US" sz="6224" b="1" i="1">
                <a:solidFill>
                  <a:srgbClr val="0F4662"/>
                </a:solidFill>
                <a:latin typeface="Cormorant Garamond Bold Italics"/>
                <a:ea typeface="Cormorant Garamond Bold Italics"/>
                <a:cs typeface="Cormorant Garamond Bold Italics"/>
                <a:sym typeface="Cormorant Garamond Bold Italics"/>
              </a:rPr>
              <a:t>Introduction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772220"/>
            <a:ext cx="15675387" cy="2288513"/>
          </a:xfrm>
          <a:prstGeom prst="rect">
            <a:avLst/>
          </a:prstGeom>
        </p:spPr>
        <p:txBody>
          <a:bodyPr lIns="0" tIns="0" rIns="0" bIns="0" rtlCol="0" anchor="t">
            <a:spAutoFit/>
          </a:bodyPr>
          <a:lstStyle/>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Non-Invasive Diagnostics – Tongue image analysis as an alternative to invasive gastric cancer tests.</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AI Integration – Combination of deep CNNs (feature extraction) and SVM (classification).</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Traditional Medicine Inspiration – Use of tongue features from Chinese traditional medicine as diagnostic indicators.</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Model Comparison – Performance evaluation of multiple CNN architectures (</a:t>
            </a:r>
            <a:r>
              <a:rPr lang="en-US" sz="2140" dirty="0" err="1">
                <a:solidFill>
                  <a:srgbClr val="0F4662"/>
                </a:solidFill>
                <a:latin typeface="Calibri (MS)"/>
                <a:ea typeface="Calibri (MS)"/>
                <a:cs typeface="Calibri (MS)"/>
                <a:sym typeface="Calibri (MS)"/>
              </a:rPr>
              <a:t>DenseNet</a:t>
            </a:r>
            <a:r>
              <a:rPr lang="en-US" sz="2140" dirty="0">
                <a:solidFill>
                  <a:srgbClr val="0F4662"/>
                </a:solidFill>
                <a:latin typeface="Calibri (MS)"/>
                <a:ea typeface="Calibri (MS)"/>
                <a:cs typeface="Calibri (MS)"/>
                <a:sym typeface="Calibri (MS)"/>
              </a:rPr>
              <a:t> highest at 91%).</a:t>
            </a:r>
          </a:p>
          <a:p>
            <a:pPr marL="462137" lvl="1" indent="-231069" algn="l">
              <a:lnSpc>
                <a:spcPts val="3638"/>
              </a:lnSpc>
              <a:buFont typeface="Arial"/>
              <a:buChar char="•"/>
            </a:pPr>
            <a:r>
              <a:rPr lang="en-US" sz="2140" dirty="0">
                <a:solidFill>
                  <a:srgbClr val="0F4662"/>
                </a:solidFill>
                <a:latin typeface="Calibri (MS)"/>
                <a:ea typeface="Calibri (MS)"/>
                <a:cs typeface="Calibri (MS)"/>
                <a:sym typeface="Calibri (MS)"/>
              </a:rPr>
              <a:t>Early Detection Potential – Suitable for mass screening in areas with limited access to endoscopy.</a:t>
            </a:r>
          </a:p>
        </p:txBody>
      </p:sp>
      <p:sp>
        <p:nvSpPr>
          <p:cNvPr id="8" name="TextBox 8"/>
          <p:cNvSpPr txBox="1"/>
          <p:nvPr/>
        </p:nvSpPr>
        <p:spPr>
          <a:xfrm>
            <a:off x="820531" y="46866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967618"/>
            <a:ext cx="15017096" cy="2341961"/>
          </a:xfrm>
          <a:prstGeom prst="rect">
            <a:avLst/>
          </a:prstGeom>
        </p:spPr>
        <p:txBody>
          <a:bodyPr lIns="0" tIns="0" rIns="0" bIns="0" rtlCol="0" anchor="t">
            <a:spAutoFit/>
          </a:bodyPr>
          <a:lstStyle/>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Dataset Size &amp; Diversity – No details on large, diverse, multi-center datasets; possible overfitting risk.</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Generalizability – Performance not tested across varied lighting, camera quality, and ethnic groups.</a:t>
            </a:r>
          </a:p>
          <a:p>
            <a:pPr marL="471555" lvl="1" indent="-235777" algn="l">
              <a:lnSpc>
                <a:spcPts val="3713"/>
              </a:lnSpc>
              <a:buFont typeface="Arial"/>
              <a:buChar char="•"/>
            </a:pPr>
            <a:r>
              <a:rPr lang="en-US" sz="2184" dirty="0" err="1">
                <a:solidFill>
                  <a:srgbClr val="0F4662"/>
                </a:solidFill>
                <a:latin typeface="Calibri (MS)"/>
                <a:ea typeface="Calibri (MS)"/>
                <a:cs typeface="Calibri (MS)"/>
                <a:sym typeface="Calibri (MS)"/>
              </a:rPr>
              <a:t>Explainability</a:t>
            </a:r>
            <a:r>
              <a:rPr lang="en-US" sz="2184" dirty="0">
                <a:solidFill>
                  <a:srgbClr val="0F4662"/>
                </a:solidFill>
                <a:latin typeface="Calibri (MS)"/>
                <a:ea typeface="Calibri (MS)"/>
                <a:cs typeface="Calibri (MS)"/>
                <a:sym typeface="Calibri (MS)"/>
              </a:rPr>
              <a:t> – Limited insights into which specific tongue features drive model decisions (black-box AI issue).</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Clinical Validation – No large-scale, real-world clinical trials; current results based on controlled datasets.</a:t>
            </a:r>
          </a:p>
          <a:p>
            <a:pPr marL="471555" lvl="1" indent="-235777" algn="l">
              <a:lnSpc>
                <a:spcPts val="3713"/>
              </a:lnSpc>
              <a:buFont typeface="Arial"/>
              <a:buChar char="•"/>
            </a:pPr>
            <a:r>
              <a:rPr lang="en-US" sz="2184" dirty="0">
                <a:solidFill>
                  <a:srgbClr val="0F4662"/>
                </a:solidFill>
                <a:latin typeface="Calibri (MS)"/>
                <a:ea typeface="Calibri (MS)"/>
                <a:cs typeface="Calibri (MS)"/>
                <a:sym typeface="Calibri (MS)"/>
              </a:rPr>
              <a:t>Integration with Healthcare Systems – Lacks discussion on workflow adoption, regulatory clearance, and patient acceptance.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476921" y="3420572"/>
            <a:ext cx="14234434" cy="5657591"/>
          </a:xfrm>
          <a:prstGeom prst="rect">
            <a:avLst/>
          </a:prstGeom>
        </p:spPr>
        <p:txBody>
          <a:bodyPr lIns="0" tIns="0" rIns="0" bIns="0" rtlCol="0" anchor="t">
            <a:spAutoFit/>
          </a:bodyPr>
          <a:lstStyle/>
          <a:p>
            <a:pPr algn="l">
              <a:lnSpc>
                <a:spcPts val="4086"/>
              </a:lnSpc>
            </a:pPr>
            <a:r>
              <a:rPr lang="en-US" sz="2404" dirty="0">
                <a:solidFill>
                  <a:srgbClr val="0F4662"/>
                </a:solidFill>
                <a:latin typeface="Calibri (MS)"/>
                <a:ea typeface="Calibri (MS)"/>
                <a:cs typeface="Calibri (MS)"/>
                <a:sym typeface="Calibri (MS)"/>
              </a:rPr>
              <a:t>This review article explores the role of artificial intelligence (AI) in early cancer detection </a:t>
            </a:r>
          </a:p>
          <a:p>
            <a:pPr algn="l">
              <a:lnSpc>
                <a:spcPts val="4086"/>
              </a:lnSpc>
            </a:pPr>
            <a:r>
              <a:rPr lang="en-US" sz="2404" dirty="0">
                <a:solidFill>
                  <a:srgbClr val="0F4662"/>
                </a:solidFill>
                <a:latin typeface="Calibri (MS)"/>
                <a:ea typeface="Calibri (MS)"/>
                <a:cs typeface="Calibri (MS)"/>
                <a:sym typeface="Calibri (MS)"/>
              </a:rPr>
              <a:t>across multiple imaging modalities, including MRI, CT, ultrasound, and histopathology. </a:t>
            </a:r>
          </a:p>
          <a:p>
            <a:pPr algn="l">
              <a:lnSpc>
                <a:spcPts val="4086"/>
              </a:lnSpc>
            </a:pPr>
            <a:r>
              <a:rPr lang="en-US" sz="2404" dirty="0">
                <a:solidFill>
                  <a:srgbClr val="0F4662"/>
                </a:solidFill>
                <a:latin typeface="Calibri (MS)"/>
                <a:ea typeface="Calibri (MS)"/>
                <a:cs typeface="Calibri (MS)"/>
                <a:sym typeface="Calibri (MS)"/>
              </a:rPr>
              <a:t>It highlights the typical AI workflow, from image acquisition and preprocessing to feature </a:t>
            </a:r>
          </a:p>
          <a:p>
            <a:pPr algn="l">
              <a:lnSpc>
                <a:spcPts val="4086"/>
              </a:lnSpc>
            </a:pPr>
            <a:r>
              <a:rPr lang="en-US" sz="2404" dirty="0">
                <a:solidFill>
                  <a:srgbClr val="0F4662"/>
                </a:solidFill>
                <a:latin typeface="Calibri (MS)"/>
                <a:ea typeface="Calibri (MS)"/>
                <a:cs typeface="Calibri (MS)"/>
                <a:sym typeface="Calibri (MS)"/>
              </a:rPr>
              <a:t>extraction, classification, and validation. The paper emphasizes how machine learning and </a:t>
            </a:r>
          </a:p>
          <a:p>
            <a:pPr algn="l">
              <a:lnSpc>
                <a:spcPts val="4086"/>
              </a:lnSpc>
            </a:pPr>
            <a:r>
              <a:rPr lang="en-US" sz="2404" dirty="0">
                <a:solidFill>
                  <a:srgbClr val="0F4662"/>
                </a:solidFill>
                <a:latin typeface="Calibri (MS)"/>
                <a:ea typeface="Calibri (MS)"/>
                <a:cs typeface="Calibri (MS)"/>
                <a:sym typeface="Calibri (MS)"/>
              </a:rPr>
              <a:t>deep learning, particularly CNN-based approaches, have significantly improved diagnostic </a:t>
            </a:r>
          </a:p>
          <a:p>
            <a:pPr algn="l">
              <a:lnSpc>
                <a:spcPts val="4086"/>
              </a:lnSpc>
            </a:pPr>
            <a:r>
              <a:rPr lang="en-US" sz="2404" dirty="0">
                <a:solidFill>
                  <a:srgbClr val="0F4662"/>
                </a:solidFill>
                <a:latin typeface="Calibri (MS)"/>
                <a:ea typeface="Calibri (MS)"/>
                <a:cs typeface="Calibri (MS)"/>
                <a:sym typeface="Calibri (MS)"/>
              </a:rPr>
              <a:t>accuracy, sensitivity, and specificity. It also discusses transfer learning and hybrid models as</a:t>
            </a:r>
          </a:p>
          <a:p>
            <a:pPr algn="l">
              <a:lnSpc>
                <a:spcPts val="4086"/>
              </a:lnSpc>
            </a:pPr>
            <a:r>
              <a:rPr lang="en-US" sz="2404" dirty="0">
                <a:solidFill>
                  <a:srgbClr val="0F4662"/>
                </a:solidFill>
                <a:latin typeface="Calibri (MS)"/>
                <a:ea typeface="Calibri (MS)"/>
                <a:cs typeface="Calibri (MS)"/>
                <a:sym typeface="Calibri (MS)"/>
              </a:rPr>
              <a:t>promising solutions for complex cancer imaging tasks. Despite rapid progress, the review identifies </a:t>
            </a:r>
          </a:p>
          <a:p>
            <a:pPr algn="l">
              <a:lnSpc>
                <a:spcPts val="4086"/>
              </a:lnSpc>
            </a:pPr>
            <a:r>
              <a:rPr lang="en-US" sz="2404" dirty="0">
                <a:solidFill>
                  <a:srgbClr val="0F4662"/>
                </a:solidFill>
                <a:latin typeface="Calibri (MS)"/>
                <a:ea typeface="Calibri (MS)"/>
                <a:cs typeface="Calibri (MS)"/>
                <a:sym typeface="Calibri (MS)"/>
              </a:rPr>
              <a:t>key challenges in dataset availability, model generalization, standardization, and ethical issues. Overall, </a:t>
            </a:r>
          </a:p>
          <a:p>
            <a:pPr marL="0" lvl="0" indent="0" algn="l">
              <a:lnSpc>
                <a:spcPts val="4086"/>
              </a:lnSpc>
            </a:pPr>
            <a:r>
              <a:rPr lang="en-US" sz="2404" dirty="0">
                <a:solidFill>
                  <a:srgbClr val="0F4662"/>
                </a:solidFill>
                <a:latin typeface="Calibri (MS)"/>
                <a:ea typeface="Calibri (MS)"/>
                <a:cs typeface="Calibri (MS)"/>
                <a:sym typeface="Calibri (MS)"/>
              </a:rPr>
              <a:t>it positions AI as a transformative tool in early cancer diagnosis, while stressing the need for more robust, explainable, and clinically validated systems.</a:t>
            </a:r>
          </a:p>
          <a:p>
            <a:pPr marL="0" lvl="0" indent="0" algn="l">
              <a:lnSpc>
                <a:spcPts val="4086"/>
              </a:lnSpc>
            </a:pPr>
            <a:endParaRPr lang="en-US" sz="2404" dirty="0">
              <a:solidFill>
                <a:srgbClr val="0F4662"/>
              </a:solidFill>
              <a:latin typeface="Calibri (MS)"/>
              <a:ea typeface="Calibri (MS)"/>
              <a:cs typeface="Calibri (MS)"/>
              <a:sym typeface="Calibri (MS)"/>
            </a:endParaRPr>
          </a:p>
        </p:txBody>
      </p:sp>
      <p:sp>
        <p:nvSpPr>
          <p:cNvPr id="7" name="TextBox 7"/>
          <p:cNvSpPr txBox="1"/>
          <p:nvPr/>
        </p:nvSpPr>
        <p:spPr>
          <a:xfrm>
            <a:off x="668309" y="637809"/>
            <a:ext cx="15422444" cy="1457769"/>
          </a:xfrm>
          <a:prstGeom prst="rect">
            <a:avLst/>
          </a:prstGeom>
        </p:spPr>
        <p:txBody>
          <a:bodyPr lIns="0" tIns="0" rIns="0" bIns="0" rtlCol="0" anchor="t">
            <a:spAutoFit/>
          </a:bodyPr>
          <a:lstStyle/>
          <a:p>
            <a:pPr algn="l">
              <a:lnSpc>
                <a:spcPts val="5866"/>
              </a:lnSpc>
            </a:pPr>
            <a:r>
              <a:rPr lang="en-US" sz="4190" b="1" i="1" dirty="0">
                <a:solidFill>
                  <a:srgbClr val="0F4662"/>
                </a:solidFill>
                <a:latin typeface="Cormorant Garamond Bold Italics"/>
                <a:ea typeface="Cormorant Garamond Bold Italics"/>
                <a:cs typeface="Cormorant Garamond Bold Italics"/>
                <a:sym typeface="Cormorant Garamond Bold Italics"/>
              </a:rPr>
              <a:t>16. Cancer Detection Using AI: A Paradigm in Early Diagnosis - 2025</a:t>
            </a:r>
          </a:p>
          <a:p>
            <a:pPr marL="0" lvl="0" indent="0" algn="l">
              <a:lnSpc>
                <a:spcPts val="5866"/>
              </a:lnSpc>
              <a:spcBef>
                <a:spcPct val="0"/>
              </a:spcBef>
            </a:pPr>
            <a:endParaRPr lang="en-US" sz="4190"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TextBox 8"/>
          <p:cNvSpPr txBox="1"/>
          <p:nvPr/>
        </p:nvSpPr>
        <p:spPr>
          <a:xfrm>
            <a:off x="668309" y="1758147"/>
            <a:ext cx="12825433" cy="867184"/>
          </a:xfrm>
          <a:prstGeom prst="rect">
            <a:avLst/>
          </a:prstGeom>
        </p:spPr>
        <p:txBody>
          <a:bodyPr lIns="0" tIns="0" rIns="0" bIns="0" rtlCol="0" anchor="t">
            <a:spAutoFit/>
          </a:bodyPr>
          <a:lstStyle/>
          <a:p>
            <a:pPr algn="l">
              <a:lnSpc>
                <a:spcPts val="3559"/>
              </a:lnSpc>
            </a:pPr>
            <a:r>
              <a:rPr lang="en-US" sz="2093" dirty="0">
                <a:solidFill>
                  <a:srgbClr val="0F4662"/>
                </a:solidFill>
                <a:latin typeface="Quicksand"/>
                <a:ea typeface="Quicksand"/>
                <a:cs typeface="Quicksand"/>
                <a:sym typeface="Quicksand"/>
              </a:rPr>
              <a:t>Gayathri </a:t>
            </a:r>
            <a:r>
              <a:rPr lang="en-US" sz="2093" dirty="0" err="1">
                <a:solidFill>
                  <a:srgbClr val="0F4662"/>
                </a:solidFill>
                <a:latin typeface="Quicksand"/>
                <a:ea typeface="Quicksand"/>
                <a:cs typeface="Quicksand"/>
                <a:sym typeface="Quicksand"/>
              </a:rPr>
              <a:t>Bulusu</a:t>
            </a:r>
            <a:r>
              <a:rPr lang="en-US" sz="2093" dirty="0">
                <a:solidFill>
                  <a:srgbClr val="0F4662"/>
                </a:solidFill>
                <a:latin typeface="Quicksand"/>
                <a:ea typeface="Quicksand"/>
                <a:cs typeface="Quicksand"/>
                <a:sym typeface="Quicksand"/>
              </a:rPr>
              <a:t>, K. E. </a:t>
            </a:r>
            <a:r>
              <a:rPr lang="en-US" sz="2093" dirty="0" err="1">
                <a:solidFill>
                  <a:srgbClr val="0F4662"/>
                </a:solidFill>
                <a:latin typeface="Quicksand"/>
                <a:ea typeface="Quicksand"/>
                <a:cs typeface="Quicksand"/>
                <a:sym typeface="Quicksand"/>
              </a:rPr>
              <a:t>Ch</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Vidyasagar</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Malini</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Mudigonda</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Manob</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Jyoti</a:t>
            </a:r>
            <a:r>
              <a:rPr lang="en-US" sz="2093" dirty="0">
                <a:solidFill>
                  <a:srgbClr val="0F4662"/>
                </a:solidFill>
                <a:latin typeface="Quicksand"/>
                <a:ea typeface="Quicksand"/>
                <a:cs typeface="Quicksand"/>
                <a:sym typeface="Quicksand"/>
              </a:rPr>
              <a:t> </a:t>
            </a:r>
            <a:r>
              <a:rPr lang="en-US" sz="2093" dirty="0" err="1">
                <a:solidFill>
                  <a:srgbClr val="0F4662"/>
                </a:solidFill>
                <a:latin typeface="Quicksand"/>
                <a:ea typeface="Quicksand"/>
                <a:cs typeface="Quicksand"/>
                <a:sym typeface="Quicksand"/>
              </a:rPr>
              <a:t>Saikia</a:t>
            </a:r>
            <a:endParaRPr lang="en-US" sz="2093" dirty="0">
              <a:solidFill>
                <a:srgbClr val="0F4662"/>
              </a:solidFill>
              <a:latin typeface="Quicksand"/>
              <a:ea typeface="Quicksand"/>
              <a:cs typeface="Quicksand"/>
              <a:sym typeface="Quicksand"/>
            </a:endParaRPr>
          </a:p>
          <a:p>
            <a:pPr algn="l">
              <a:lnSpc>
                <a:spcPts val="3559"/>
              </a:lnSpc>
            </a:pPr>
            <a:endParaRPr lang="en-US" sz="2093" dirty="0">
              <a:solidFill>
                <a:srgbClr val="0F4662"/>
              </a:solidFill>
              <a:latin typeface="Quicksand"/>
              <a:ea typeface="Quicksand"/>
              <a:cs typeface="Quicksand"/>
              <a:sym typeface="Quicksand"/>
            </a:endParaRPr>
          </a:p>
        </p:txBody>
      </p:sp>
      <p:grpSp>
        <p:nvGrpSpPr>
          <p:cNvPr id="9" name="Group 9"/>
          <p:cNvGrpSpPr/>
          <p:nvPr/>
        </p:nvGrpSpPr>
        <p:grpSpPr>
          <a:xfrm>
            <a:off x="12273644" y="1595792"/>
            <a:ext cx="5846891" cy="3954361"/>
            <a:chOff x="0" y="0"/>
            <a:chExt cx="7795855" cy="5272481"/>
          </a:xfrm>
        </p:grpSpPr>
        <p:pic>
          <p:nvPicPr>
            <p:cNvPr id="10" name="Picture 10"/>
            <p:cNvPicPr>
              <a:picLocks noChangeAspect="1"/>
            </p:cNvPicPr>
            <p:nvPr/>
          </p:nvPicPr>
          <p:blipFill>
            <a:blip r:embed="rId4"/>
            <a:srcRect t="715" b="715"/>
            <a:stretch>
              <a:fillRect/>
            </a:stretch>
          </p:blipFill>
          <p:spPr>
            <a:xfrm>
              <a:off x="0" y="0"/>
              <a:ext cx="7795855" cy="5272481"/>
            </a:xfrm>
            <a:prstGeom prst="rect">
              <a:avLst/>
            </a:prstGeom>
          </p:spPr>
        </p:pic>
      </p:grpSp>
    </p:spTree>
    <p:extLst>
      <p:ext uri="{BB962C8B-B14F-4D97-AF65-F5344CB8AC3E}">
        <p14:creationId xmlns:p14="http://schemas.microsoft.com/office/powerpoint/2010/main" val="2260173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762695"/>
            <a:ext cx="16368845" cy="2392958"/>
          </a:xfrm>
          <a:prstGeom prst="rect">
            <a:avLst/>
          </a:prstGeom>
        </p:spPr>
        <p:txBody>
          <a:bodyPr lIns="0" tIns="0" rIns="0" bIns="0" rtlCol="0" anchor="t">
            <a:spAutoFit/>
          </a:bodyPr>
          <a:lstStyle/>
          <a:p>
            <a:pPr marL="482582" lvl="1" indent="-241291" algn="l">
              <a:lnSpc>
                <a:spcPts val="3799"/>
              </a:lnSpc>
              <a:buFont typeface="Arial"/>
              <a:buChar char="•"/>
            </a:pPr>
            <a:r>
              <a:rPr lang="en-US" sz="2235" dirty="0">
                <a:solidFill>
                  <a:srgbClr val="0F4662"/>
                </a:solidFill>
                <a:latin typeface="Calibri (MS)"/>
                <a:ea typeface="Calibri (MS)"/>
                <a:cs typeface="Calibri (MS)"/>
                <a:sym typeface="Calibri (MS)"/>
              </a:rPr>
              <a:t>AI-driven cancer detection using MRI, CT, ultrasound, and histopathology.</a:t>
            </a:r>
          </a:p>
          <a:p>
            <a:pPr marL="482582" lvl="1" indent="-241291" algn="l">
              <a:lnSpc>
                <a:spcPts val="3799"/>
              </a:lnSpc>
              <a:buFont typeface="Arial"/>
              <a:buChar char="•"/>
            </a:pPr>
            <a:r>
              <a:rPr lang="en-US" sz="2235" dirty="0">
                <a:solidFill>
                  <a:srgbClr val="0F4662"/>
                </a:solidFill>
                <a:latin typeface="Calibri (MS)"/>
                <a:ea typeface="Calibri (MS)"/>
                <a:cs typeface="Calibri (MS)"/>
                <a:sym typeface="Calibri (MS)"/>
              </a:rPr>
              <a:t>CNNs, transfer learning, and hybrid models improving diagnostic performance.</a:t>
            </a:r>
          </a:p>
          <a:p>
            <a:pPr marL="482582" lvl="1" indent="-241291" algn="l">
              <a:lnSpc>
                <a:spcPts val="3799"/>
              </a:lnSpc>
              <a:buFont typeface="Arial"/>
              <a:buChar char="•"/>
            </a:pPr>
            <a:r>
              <a:rPr lang="en-US" sz="2235" dirty="0">
                <a:solidFill>
                  <a:srgbClr val="0F4662"/>
                </a:solidFill>
                <a:latin typeface="Calibri (MS)"/>
                <a:ea typeface="Calibri (MS)"/>
                <a:cs typeface="Calibri (MS)"/>
                <a:sym typeface="Calibri (MS)"/>
              </a:rPr>
              <a:t>Workflow of cancer detection: acquisition → preprocessing → classification → validation.</a:t>
            </a:r>
          </a:p>
          <a:p>
            <a:pPr marL="482582" lvl="1" indent="-241291" algn="l">
              <a:lnSpc>
                <a:spcPts val="3799"/>
              </a:lnSpc>
              <a:buFont typeface="Arial"/>
              <a:buChar char="•"/>
            </a:pPr>
            <a:r>
              <a:rPr lang="en-US" sz="2235" dirty="0">
                <a:solidFill>
                  <a:srgbClr val="0F4662"/>
                </a:solidFill>
                <a:latin typeface="Calibri (MS)"/>
                <a:ea typeface="Calibri (MS)"/>
                <a:cs typeface="Calibri (MS)"/>
                <a:sym typeface="Calibri (MS)"/>
              </a:rPr>
              <a:t>AI enhancing sensitivity, specificity, and overall diagnostic accuracy.</a:t>
            </a:r>
          </a:p>
          <a:p>
            <a:pPr marL="482582" lvl="1" indent="-241291" algn="l">
              <a:lnSpc>
                <a:spcPts val="3799"/>
              </a:lnSpc>
              <a:buFont typeface="Arial"/>
              <a:buChar char="•"/>
            </a:pPr>
            <a:r>
              <a:rPr lang="en-US" sz="2235" dirty="0">
                <a:solidFill>
                  <a:srgbClr val="0F4662"/>
                </a:solidFill>
                <a:latin typeface="Calibri (MS)"/>
                <a:ea typeface="Calibri (MS)"/>
                <a:cs typeface="Calibri (MS)"/>
                <a:sym typeface="Calibri (MS)"/>
              </a:rPr>
              <a:t>Growing role of </a:t>
            </a:r>
            <a:r>
              <a:rPr lang="en-US" sz="2235" dirty="0" err="1">
                <a:solidFill>
                  <a:srgbClr val="0F4662"/>
                </a:solidFill>
                <a:latin typeface="Calibri (MS)"/>
                <a:ea typeface="Calibri (MS)"/>
                <a:cs typeface="Calibri (MS)"/>
                <a:sym typeface="Calibri (MS)"/>
              </a:rPr>
              <a:t>explainability</a:t>
            </a:r>
            <a:r>
              <a:rPr lang="en-US" sz="2235" dirty="0">
                <a:solidFill>
                  <a:srgbClr val="0F4662"/>
                </a:solidFill>
                <a:latin typeface="Calibri (MS)"/>
                <a:ea typeface="Calibri (MS)"/>
                <a:cs typeface="Calibri (MS)"/>
                <a:sym typeface="Calibri (MS)"/>
              </a:rPr>
              <a:t> and integration into clinical practice.</a:t>
            </a:r>
          </a:p>
        </p:txBody>
      </p:sp>
      <p:sp>
        <p:nvSpPr>
          <p:cNvPr id="8" name="TextBox 8"/>
          <p:cNvSpPr txBox="1"/>
          <p:nvPr/>
        </p:nvSpPr>
        <p:spPr>
          <a:xfrm>
            <a:off x="820531" y="46866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948568"/>
            <a:ext cx="16368845" cy="2558103"/>
          </a:xfrm>
          <a:prstGeom prst="rect">
            <a:avLst/>
          </a:prstGeom>
        </p:spPr>
        <p:txBody>
          <a:bodyPr lIns="0" tIns="0" rIns="0" bIns="0" rtlCol="0" anchor="t">
            <a:spAutoFit/>
          </a:bodyPr>
          <a:lstStyle/>
          <a:p>
            <a:pPr marL="514001" lvl="1" indent="-257001" algn="l">
              <a:lnSpc>
                <a:spcPts val="4047"/>
              </a:lnSpc>
              <a:buFont typeface="Arial"/>
              <a:buChar char="•"/>
            </a:pPr>
            <a:r>
              <a:rPr lang="en-US" sz="2380" dirty="0">
                <a:solidFill>
                  <a:srgbClr val="0F4662"/>
                </a:solidFill>
                <a:latin typeface="Calibri (MS)"/>
                <a:ea typeface="Calibri (MS)"/>
                <a:cs typeface="Calibri (MS)"/>
                <a:sym typeface="Calibri (MS)"/>
              </a:rPr>
              <a:t>Limited availability of large, high-quality, annotated datasets.</a:t>
            </a:r>
          </a:p>
          <a:p>
            <a:pPr marL="514001" lvl="1" indent="-257001" algn="l">
              <a:lnSpc>
                <a:spcPts val="4047"/>
              </a:lnSpc>
              <a:buFont typeface="Arial"/>
              <a:buChar char="•"/>
            </a:pPr>
            <a:r>
              <a:rPr lang="en-US" sz="2380" dirty="0">
                <a:solidFill>
                  <a:srgbClr val="0F4662"/>
                </a:solidFill>
                <a:latin typeface="Calibri (MS)"/>
                <a:ea typeface="Calibri (MS)"/>
                <a:cs typeface="Calibri (MS)"/>
                <a:sym typeface="Calibri (MS)"/>
              </a:rPr>
              <a:t>Poor generalization of models across different populations and imaging centers.</a:t>
            </a:r>
          </a:p>
          <a:p>
            <a:pPr marL="514001" lvl="1" indent="-257001" algn="l">
              <a:lnSpc>
                <a:spcPts val="4047"/>
              </a:lnSpc>
              <a:buFont typeface="Arial"/>
              <a:buChar char="•"/>
            </a:pPr>
            <a:r>
              <a:rPr lang="en-US" sz="2380" dirty="0">
                <a:solidFill>
                  <a:srgbClr val="0F4662"/>
                </a:solidFill>
                <a:latin typeface="Calibri (MS)"/>
                <a:ea typeface="Calibri (MS)"/>
                <a:cs typeface="Calibri (MS)"/>
                <a:sym typeface="Calibri (MS)"/>
              </a:rPr>
              <a:t>Lack of standardization in methods, metrics, and reporting.</a:t>
            </a:r>
          </a:p>
          <a:p>
            <a:pPr marL="514001" lvl="1" indent="-257001" algn="l">
              <a:lnSpc>
                <a:spcPts val="4047"/>
              </a:lnSpc>
              <a:buFont typeface="Arial"/>
              <a:buChar char="•"/>
            </a:pPr>
            <a:r>
              <a:rPr lang="en-US" sz="2380" dirty="0">
                <a:solidFill>
                  <a:srgbClr val="0F4662"/>
                </a:solidFill>
                <a:latin typeface="Calibri (MS)"/>
                <a:ea typeface="Calibri (MS)"/>
                <a:cs typeface="Calibri (MS)"/>
                <a:sym typeface="Calibri (MS)"/>
              </a:rPr>
              <a:t>Ethical, privacy, and regulatory challenges in clinical adoption.</a:t>
            </a:r>
          </a:p>
          <a:p>
            <a:pPr marL="514001" lvl="1" indent="-257001" algn="l">
              <a:lnSpc>
                <a:spcPts val="4047"/>
              </a:lnSpc>
              <a:buFont typeface="Arial"/>
              <a:buChar char="•"/>
            </a:pPr>
            <a:r>
              <a:rPr lang="en-US" sz="2380" dirty="0">
                <a:solidFill>
                  <a:srgbClr val="0F4662"/>
                </a:solidFill>
                <a:latin typeface="Calibri (MS)"/>
                <a:ea typeface="Calibri (MS)"/>
                <a:cs typeface="Calibri (MS)"/>
                <a:sym typeface="Calibri (MS)"/>
              </a:rPr>
              <a:t>Limited interpretability of deep models, reducing trust in real-world use.</a:t>
            </a:r>
          </a:p>
        </p:txBody>
      </p:sp>
    </p:spTree>
    <p:extLst>
      <p:ext uri="{BB962C8B-B14F-4D97-AF65-F5344CB8AC3E}">
        <p14:creationId xmlns:p14="http://schemas.microsoft.com/office/powerpoint/2010/main" val="1435968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449586" y="3557686"/>
            <a:ext cx="15036370" cy="4356810"/>
          </a:xfrm>
          <a:prstGeom prst="rect">
            <a:avLst/>
          </a:prstGeom>
        </p:spPr>
        <p:txBody>
          <a:bodyPr lIns="0" tIns="0" rIns="0" bIns="0" rtlCol="0" anchor="t">
            <a:spAutoFit/>
          </a:bodyPr>
          <a:lstStyle/>
          <a:p>
            <a:pPr algn="l">
              <a:lnSpc>
                <a:spcPts val="4317"/>
              </a:lnSpc>
            </a:pPr>
            <a:r>
              <a:rPr lang="en-US" sz="2539" dirty="0">
                <a:solidFill>
                  <a:srgbClr val="0F4662"/>
                </a:solidFill>
                <a:latin typeface="Calibri (MS)"/>
                <a:ea typeface="Calibri (MS)"/>
                <a:cs typeface="Calibri (MS)"/>
                <a:sym typeface="Calibri (MS)"/>
              </a:rPr>
              <a:t>This review highlights how deep learning is transforming cancer detection through </a:t>
            </a:r>
          </a:p>
          <a:p>
            <a:pPr algn="l">
              <a:lnSpc>
                <a:spcPts val="4317"/>
              </a:lnSpc>
            </a:pPr>
            <a:r>
              <a:rPr lang="en-US" sz="2539" dirty="0">
                <a:solidFill>
                  <a:srgbClr val="0F4662"/>
                </a:solidFill>
                <a:latin typeface="Calibri (MS)"/>
                <a:ea typeface="Calibri (MS)"/>
                <a:cs typeface="Calibri (MS)"/>
                <a:sym typeface="Calibri (MS)"/>
              </a:rPr>
              <a:t>applications in imaging, genomics, and multimodal data integration. While CNNs</a:t>
            </a:r>
          </a:p>
          <a:p>
            <a:pPr algn="l">
              <a:lnSpc>
                <a:spcPts val="4317"/>
              </a:lnSpc>
            </a:pPr>
            <a:r>
              <a:rPr lang="en-US" sz="2539" dirty="0">
                <a:solidFill>
                  <a:srgbClr val="0F4662"/>
                </a:solidFill>
                <a:latin typeface="Calibri (MS)"/>
                <a:ea typeface="Calibri (MS)"/>
                <a:cs typeface="Calibri (MS)"/>
                <a:sym typeface="Calibri (MS)"/>
              </a:rPr>
              <a:t> and advanced architectures significantly improve diagnostic accuracy, challenges </a:t>
            </a:r>
          </a:p>
          <a:p>
            <a:pPr algn="l">
              <a:lnSpc>
                <a:spcPts val="4317"/>
              </a:lnSpc>
            </a:pPr>
            <a:r>
              <a:rPr lang="en-US" sz="2539" dirty="0">
                <a:solidFill>
                  <a:srgbClr val="0F4662"/>
                </a:solidFill>
                <a:latin typeface="Calibri (MS)"/>
                <a:ea typeface="Calibri (MS)"/>
                <a:cs typeface="Calibri (MS)"/>
                <a:sym typeface="Calibri (MS)"/>
              </a:rPr>
              <a:t>such as limited annotated data, lack of model interpretability, ethical concerns, and </a:t>
            </a:r>
          </a:p>
          <a:p>
            <a:pPr algn="l">
              <a:lnSpc>
                <a:spcPts val="4317"/>
              </a:lnSpc>
            </a:pPr>
            <a:r>
              <a:rPr lang="en-US" sz="2539" dirty="0">
                <a:solidFill>
                  <a:srgbClr val="0F4662"/>
                </a:solidFill>
                <a:latin typeface="Calibri (MS)"/>
                <a:ea typeface="Calibri (MS)"/>
                <a:cs typeface="Calibri (MS)"/>
                <a:sym typeface="Calibri (MS)"/>
              </a:rPr>
              <a:t>regulatory hurdles remain. The </a:t>
            </a:r>
            <a:r>
              <a:rPr lang="en-US" sz="2539" dirty="0" err="1">
                <a:solidFill>
                  <a:srgbClr val="0F4662"/>
                </a:solidFill>
                <a:latin typeface="Calibri (MS)"/>
                <a:ea typeface="Calibri (MS)"/>
                <a:cs typeface="Calibri (MS)"/>
                <a:sym typeface="Calibri (MS)"/>
              </a:rPr>
              <a:t>paperdiscusses</a:t>
            </a:r>
            <a:r>
              <a:rPr lang="en-US" sz="2539" dirty="0">
                <a:solidFill>
                  <a:srgbClr val="0F4662"/>
                </a:solidFill>
                <a:latin typeface="Calibri (MS)"/>
                <a:ea typeface="Calibri (MS)"/>
                <a:cs typeface="Calibri (MS)"/>
                <a:sym typeface="Calibri (MS)"/>
              </a:rPr>
              <a:t> solutions like federated learning, </a:t>
            </a:r>
          </a:p>
          <a:p>
            <a:pPr algn="l">
              <a:lnSpc>
                <a:spcPts val="4317"/>
              </a:lnSpc>
            </a:pPr>
            <a:r>
              <a:rPr lang="en-US" sz="2539" dirty="0">
                <a:solidFill>
                  <a:srgbClr val="0F4662"/>
                </a:solidFill>
                <a:latin typeface="Calibri (MS)"/>
                <a:ea typeface="Calibri (MS)"/>
                <a:cs typeface="Calibri (MS)"/>
                <a:sym typeface="Calibri (MS)"/>
              </a:rPr>
              <a:t>explainable AI, and synthetic data generation, emphasizing the importance of multimodal </a:t>
            </a:r>
          </a:p>
          <a:p>
            <a:pPr algn="l">
              <a:lnSpc>
                <a:spcPts val="4317"/>
              </a:lnSpc>
            </a:pPr>
            <a:r>
              <a:rPr lang="en-US" sz="2539" dirty="0">
                <a:solidFill>
                  <a:srgbClr val="0F4662"/>
                </a:solidFill>
                <a:latin typeface="Calibri (MS)"/>
                <a:ea typeface="Calibri (MS)"/>
                <a:cs typeface="Calibri (MS)"/>
                <a:sym typeface="Calibri (MS)"/>
              </a:rPr>
              <a:t>approaches and cross-disciplinary collaboration to achieve reliable, precise, and clinically </a:t>
            </a:r>
          </a:p>
          <a:p>
            <a:pPr marL="0" lvl="0" indent="0" algn="l">
              <a:lnSpc>
                <a:spcPts val="4317"/>
              </a:lnSpc>
            </a:pPr>
            <a:r>
              <a:rPr lang="en-US" sz="2539" dirty="0">
                <a:solidFill>
                  <a:srgbClr val="0F4662"/>
                </a:solidFill>
                <a:latin typeface="Calibri (MS)"/>
                <a:ea typeface="Calibri (MS)"/>
                <a:cs typeface="Calibri (MS)"/>
                <a:sym typeface="Calibri (MS)"/>
              </a:rPr>
              <a:t>adoptable cancer detection systems.</a:t>
            </a:r>
          </a:p>
        </p:txBody>
      </p:sp>
      <p:sp>
        <p:nvSpPr>
          <p:cNvPr id="7" name="TextBox 7"/>
          <p:cNvSpPr txBox="1"/>
          <p:nvPr/>
        </p:nvSpPr>
        <p:spPr>
          <a:xfrm>
            <a:off x="668309" y="637809"/>
            <a:ext cx="15422444" cy="2201772"/>
          </a:xfrm>
          <a:prstGeom prst="rect">
            <a:avLst/>
          </a:prstGeom>
        </p:spPr>
        <p:txBody>
          <a:bodyPr lIns="0" tIns="0" rIns="0" bIns="0" rtlCol="0" anchor="t">
            <a:spAutoFit/>
          </a:bodyPr>
          <a:lstStyle/>
          <a:p>
            <a:pPr algn="l">
              <a:lnSpc>
                <a:spcPts val="5866"/>
              </a:lnSpc>
            </a:pPr>
            <a:r>
              <a:rPr lang="en-US" sz="4190" b="1" i="1" dirty="0">
                <a:solidFill>
                  <a:srgbClr val="0F4662"/>
                </a:solidFill>
                <a:latin typeface="Cormorant Garamond Bold Italics"/>
                <a:ea typeface="Cormorant Garamond Bold Italics"/>
                <a:cs typeface="Cormorant Garamond Bold Italics"/>
                <a:sym typeface="Cormorant Garamond Bold Italics"/>
              </a:rPr>
              <a:t>17. Deep Learning Applications in Clinical Cancer Detection: A Review of Implementation Challenges and Solutions - 2025</a:t>
            </a:r>
          </a:p>
          <a:p>
            <a:pPr marL="0" lvl="0" indent="0" algn="l">
              <a:lnSpc>
                <a:spcPts val="5866"/>
              </a:lnSpc>
              <a:spcBef>
                <a:spcPct val="0"/>
              </a:spcBef>
            </a:pPr>
            <a:endParaRPr lang="en-US" sz="4190"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TextBox 8"/>
          <p:cNvSpPr txBox="1"/>
          <p:nvPr/>
        </p:nvSpPr>
        <p:spPr>
          <a:xfrm>
            <a:off x="668309" y="2353602"/>
            <a:ext cx="12825433" cy="419509"/>
          </a:xfrm>
          <a:prstGeom prst="rect">
            <a:avLst/>
          </a:prstGeom>
        </p:spPr>
        <p:txBody>
          <a:bodyPr lIns="0" tIns="0" rIns="0" bIns="0" rtlCol="0" anchor="t">
            <a:spAutoFit/>
          </a:bodyPr>
          <a:lstStyle/>
          <a:p>
            <a:pPr algn="l">
              <a:lnSpc>
                <a:spcPts val="3559"/>
              </a:lnSpc>
            </a:pPr>
            <a:r>
              <a:rPr lang="en-US" sz="2093" dirty="0">
                <a:solidFill>
                  <a:srgbClr val="0F4662"/>
                </a:solidFill>
                <a:latin typeface="Quicksand"/>
                <a:ea typeface="Quicksand"/>
                <a:cs typeface="Quicksand"/>
                <a:sym typeface="Quicksand"/>
              </a:rPr>
              <a:t>Isaiah Z. Yao, Min Dong, William Y.K. Hwang MBBS, MBA </a:t>
            </a:r>
          </a:p>
        </p:txBody>
      </p:sp>
      <p:grpSp>
        <p:nvGrpSpPr>
          <p:cNvPr id="9" name="Group 9"/>
          <p:cNvGrpSpPr/>
          <p:nvPr/>
        </p:nvGrpSpPr>
        <p:grpSpPr>
          <a:xfrm>
            <a:off x="12273644" y="1595792"/>
            <a:ext cx="5846891" cy="3954361"/>
            <a:chOff x="0" y="0"/>
            <a:chExt cx="7795855" cy="5272481"/>
          </a:xfrm>
        </p:grpSpPr>
        <p:pic>
          <p:nvPicPr>
            <p:cNvPr id="10" name="Picture 10"/>
            <p:cNvPicPr>
              <a:picLocks noChangeAspect="1"/>
            </p:cNvPicPr>
            <p:nvPr/>
          </p:nvPicPr>
          <p:blipFill>
            <a:blip r:embed="rId4"/>
            <a:srcRect l="8414" r="8414"/>
            <a:stretch>
              <a:fillRect/>
            </a:stretch>
          </p:blipFill>
          <p:spPr>
            <a:xfrm>
              <a:off x="0" y="0"/>
              <a:ext cx="7795855" cy="5272481"/>
            </a:xfrm>
            <a:prstGeom prst="rect">
              <a:avLst/>
            </a:prstGeom>
          </p:spPr>
        </p:pic>
      </p:grpSp>
    </p:spTree>
    <p:extLst>
      <p:ext uri="{BB962C8B-B14F-4D97-AF65-F5344CB8AC3E}">
        <p14:creationId xmlns:p14="http://schemas.microsoft.com/office/powerpoint/2010/main" val="2692122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820531" y="1716915"/>
            <a:ext cx="14556566" cy="2053901"/>
          </a:xfrm>
          <a:prstGeom prst="rect">
            <a:avLst/>
          </a:prstGeom>
        </p:spPr>
        <p:txBody>
          <a:bodyPr lIns="0" tIns="0" rIns="0" bIns="0" rtlCol="0" anchor="t">
            <a:spAutoFit/>
          </a:bodyPr>
          <a:lstStyle/>
          <a:p>
            <a:pPr marL="520181" lvl="1" indent="-260090" algn="l">
              <a:lnSpc>
                <a:spcPts val="4095"/>
              </a:lnSpc>
              <a:buFont typeface="Arial"/>
              <a:buChar char="•"/>
            </a:pPr>
            <a:r>
              <a:rPr lang="en-US" sz="2409" dirty="0">
                <a:solidFill>
                  <a:srgbClr val="0F4662"/>
                </a:solidFill>
                <a:latin typeface="Calibri (MS)"/>
                <a:ea typeface="Calibri (MS)"/>
                <a:cs typeface="Calibri (MS)"/>
                <a:sym typeface="Calibri (MS)"/>
              </a:rPr>
              <a:t>Deep learning enhancing accuracy in imaging, genomics, and multimodal cancer detection.</a:t>
            </a:r>
          </a:p>
          <a:p>
            <a:pPr marL="520181" lvl="1" indent="-260090" algn="l">
              <a:lnSpc>
                <a:spcPts val="4095"/>
              </a:lnSpc>
              <a:buFont typeface="Arial"/>
              <a:buChar char="•"/>
            </a:pPr>
            <a:r>
              <a:rPr lang="en-US" sz="2409" dirty="0">
                <a:solidFill>
                  <a:srgbClr val="0F4662"/>
                </a:solidFill>
                <a:latin typeface="Calibri (MS)"/>
                <a:ea typeface="Calibri (MS)"/>
                <a:cs typeface="Calibri (MS)"/>
                <a:sym typeface="Calibri (MS)"/>
              </a:rPr>
              <a:t>Growing role of CNNs and advanced architectures in clinical diagnostics.</a:t>
            </a:r>
          </a:p>
          <a:p>
            <a:pPr marL="520181" lvl="1" indent="-260090" algn="l">
              <a:lnSpc>
                <a:spcPts val="4095"/>
              </a:lnSpc>
              <a:buFont typeface="Arial"/>
              <a:buChar char="•"/>
            </a:pPr>
            <a:r>
              <a:rPr lang="en-US" sz="2409" dirty="0">
                <a:solidFill>
                  <a:srgbClr val="0F4662"/>
                </a:solidFill>
                <a:latin typeface="Calibri (MS)"/>
                <a:ea typeface="Calibri (MS)"/>
                <a:cs typeface="Calibri (MS)"/>
                <a:sym typeface="Calibri (MS)"/>
              </a:rPr>
              <a:t>Integration of multimodal data for personalized treatment.</a:t>
            </a:r>
          </a:p>
          <a:p>
            <a:pPr marL="520181" lvl="1" indent="-260090" algn="l">
              <a:lnSpc>
                <a:spcPts val="4095"/>
              </a:lnSpc>
              <a:buFont typeface="Arial"/>
              <a:buChar char="•"/>
            </a:pPr>
            <a:r>
              <a:rPr lang="en-US" sz="2409" dirty="0">
                <a:solidFill>
                  <a:srgbClr val="0F4662"/>
                </a:solidFill>
                <a:latin typeface="Calibri (MS)"/>
                <a:ea typeface="Calibri (MS)"/>
                <a:cs typeface="Calibri (MS)"/>
                <a:sym typeface="Calibri (MS)"/>
              </a:rPr>
              <a:t>Solutions like federated learning, XAI, and synthetic data to overcome challenges.</a:t>
            </a:r>
          </a:p>
        </p:txBody>
      </p:sp>
      <p:sp>
        <p:nvSpPr>
          <p:cNvPr id="8" name="TextBox 8"/>
          <p:cNvSpPr txBox="1"/>
          <p:nvPr/>
        </p:nvSpPr>
        <p:spPr>
          <a:xfrm>
            <a:off x="820531" y="46866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820531" y="5652170"/>
            <a:ext cx="12791498" cy="2149359"/>
          </a:xfrm>
          <a:prstGeom prst="rect">
            <a:avLst/>
          </a:prstGeom>
        </p:spPr>
        <p:txBody>
          <a:bodyPr lIns="0" tIns="0" rIns="0" bIns="0" rtlCol="0" anchor="t">
            <a:spAutoFit/>
          </a:bodyPr>
          <a:lstStyle/>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Limited availability of high-quality annotated cancer datasets.</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Low interpretability of deep learning models, reducing clinician trust.</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Regulatory and ethical barriers to clinical adoption.</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Integration challenges of AI models into routine healthcare workflows.</a:t>
            </a:r>
          </a:p>
        </p:txBody>
      </p:sp>
    </p:spTree>
    <p:extLst>
      <p:ext uri="{BB962C8B-B14F-4D97-AF65-F5344CB8AC3E}">
        <p14:creationId xmlns:p14="http://schemas.microsoft.com/office/powerpoint/2010/main" val="495609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3011943"/>
            <a:ext cx="14169244" cy="5621415"/>
          </a:xfrm>
          <a:prstGeom prst="rect">
            <a:avLst/>
          </a:prstGeom>
        </p:spPr>
        <p:txBody>
          <a:bodyPr lIns="0" tIns="0" rIns="0" bIns="0" rtlCol="0" anchor="t">
            <a:spAutoFit/>
          </a:bodyPr>
          <a:lstStyle/>
          <a:p>
            <a:pPr algn="l">
              <a:lnSpc>
                <a:spcPts val="4455"/>
              </a:lnSpc>
            </a:pPr>
            <a:r>
              <a:rPr lang="en-US" sz="2620" dirty="0">
                <a:solidFill>
                  <a:srgbClr val="0F4662"/>
                </a:solidFill>
                <a:latin typeface="Calibri (MS)"/>
                <a:ea typeface="Calibri (MS)"/>
                <a:cs typeface="Calibri (MS)"/>
                <a:sym typeface="Calibri (MS)"/>
              </a:rPr>
              <a:t>This review surveys how AI is being used across the cancer care continuum — </a:t>
            </a:r>
          </a:p>
          <a:p>
            <a:pPr algn="l">
              <a:lnSpc>
                <a:spcPts val="4455"/>
              </a:lnSpc>
            </a:pPr>
            <a:r>
              <a:rPr lang="en-US" sz="2620" dirty="0">
                <a:solidFill>
                  <a:srgbClr val="0F4662"/>
                </a:solidFill>
                <a:latin typeface="Calibri (MS)"/>
                <a:ea typeface="Calibri (MS)"/>
                <a:cs typeface="Calibri (MS)"/>
                <a:sym typeface="Calibri (MS)"/>
              </a:rPr>
              <a:t>from diagnostics (imaging, digital pathology, liquid biopsies, genomics) to treatment </a:t>
            </a:r>
          </a:p>
          <a:p>
            <a:pPr algn="l">
              <a:lnSpc>
                <a:spcPts val="4455"/>
              </a:lnSpc>
            </a:pPr>
            <a:r>
              <a:rPr lang="en-US" sz="2620" dirty="0">
                <a:solidFill>
                  <a:srgbClr val="0F4662"/>
                </a:solidFill>
                <a:latin typeface="Calibri (MS)"/>
                <a:ea typeface="Calibri (MS)"/>
                <a:cs typeface="Calibri (MS)"/>
                <a:sym typeface="Calibri (MS)"/>
              </a:rPr>
              <a:t>(clinical decision support, therapeutic planning, drug discovery, robotic surgery) </a:t>
            </a:r>
          </a:p>
          <a:p>
            <a:pPr algn="l">
              <a:lnSpc>
                <a:spcPts val="4455"/>
              </a:lnSpc>
            </a:pPr>
            <a:r>
              <a:rPr lang="en-US" sz="2620" dirty="0">
                <a:solidFill>
                  <a:srgbClr val="0F4662"/>
                </a:solidFill>
                <a:latin typeface="Calibri (MS)"/>
                <a:ea typeface="Calibri (MS)"/>
                <a:cs typeface="Calibri (MS)"/>
                <a:sym typeface="Calibri (MS)"/>
              </a:rPr>
              <a:t>and patient management (survival prediction, remote monitoring). It highlights </a:t>
            </a:r>
          </a:p>
          <a:p>
            <a:pPr algn="l">
              <a:lnSpc>
                <a:spcPts val="4455"/>
              </a:lnSpc>
            </a:pPr>
            <a:r>
              <a:rPr lang="en-US" sz="2620" dirty="0">
                <a:solidFill>
                  <a:srgbClr val="0F4662"/>
                </a:solidFill>
                <a:latin typeface="Calibri (MS)"/>
                <a:ea typeface="Calibri (MS)"/>
                <a:cs typeface="Calibri (MS)"/>
                <a:sym typeface="Calibri (MS)"/>
              </a:rPr>
              <a:t>how machine learning and especially deep learning are enabling early detection, </a:t>
            </a:r>
          </a:p>
          <a:p>
            <a:pPr marL="0" lvl="0" indent="0" algn="l">
              <a:lnSpc>
                <a:spcPts val="4455"/>
              </a:lnSpc>
            </a:pPr>
            <a:r>
              <a:rPr lang="en-US" sz="2620" dirty="0">
                <a:solidFill>
                  <a:srgbClr val="0F4662"/>
                </a:solidFill>
                <a:latin typeface="Calibri (MS)"/>
                <a:ea typeface="Calibri (MS)"/>
                <a:cs typeface="Calibri (MS)"/>
                <a:sym typeface="Calibri (MS)"/>
              </a:rPr>
              <a:t>minimizing invasive procedures, and enabling personalized treatment strategies. The authors also discuss emerging approaches (federated learning, synthetic data, quantum-boosted AI) as potential solutions to current limitations. Key obstacles identified include data privacy, lack of standardization, regulatory &amp; ethical issues, and the need for models that are interpretable and generalizable across populations.</a:t>
            </a:r>
          </a:p>
        </p:txBody>
      </p:sp>
      <p:sp>
        <p:nvSpPr>
          <p:cNvPr id="7" name="TextBox 7"/>
          <p:cNvSpPr txBox="1"/>
          <p:nvPr/>
        </p:nvSpPr>
        <p:spPr>
          <a:xfrm>
            <a:off x="668309" y="637809"/>
            <a:ext cx="15422444" cy="1457769"/>
          </a:xfrm>
          <a:prstGeom prst="rect">
            <a:avLst/>
          </a:prstGeom>
        </p:spPr>
        <p:txBody>
          <a:bodyPr lIns="0" tIns="0" rIns="0" bIns="0" rtlCol="0" anchor="t">
            <a:spAutoFit/>
          </a:bodyPr>
          <a:lstStyle/>
          <a:p>
            <a:pPr algn="l">
              <a:lnSpc>
                <a:spcPts val="5866"/>
              </a:lnSpc>
            </a:pPr>
            <a:r>
              <a:rPr lang="en-US" sz="4190" b="1" i="1" dirty="0">
                <a:solidFill>
                  <a:srgbClr val="0F4662"/>
                </a:solidFill>
                <a:latin typeface="Cormorant Garamond Bold Italics"/>
                <a:ea typeface="Cormorant Garamond Bold Italics"/>
                <a:cs typeface="Cormorant Garamond Bold Italics"/>
                <a:sym typeface="Cormorant Garamond Bold Italics"/>
              </a:rPr>
              <a:t>18. Current AI technologies in cancer diagnostics and treatment - 2025</a:t>
            </a:r>
          </a:p>
          <a:p>
            <a:pPr marL="0" lvl="0" indent="0" algn="l">
              <a:lnSpc>
                <a:spcPts val="5866"/>
              </a:lnSpc>
              <a:spcBef>
                <a:spcPct val="0"/>
              </a:spcBef>
            </a:pPr>
            <a:endParaRPr lang="en-US" sz="4190"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8" name="Group 8"/>
          <p:cNvGrpSpPr/>
          <p:nvPr/>
        </p:nvGrpSpPr>
        <p:grpSpPr>
          <a:xfrm>
            <a:off x="12273644" y="1595792"/>
            <a:ext cx="5846891" cy="3954361"/>
            <a:chOff x="0" y="0"/>
            <a:chExt cx="7795855" cy="5272481"/>
          </a:xfrm>
        </p:grpSpPr>
        <p:pic>
          <p:nvPicPr>
            <p:cNvPr id="9" name="Picture 9"/>
            <p:cNvPicPr>
              <a:picLocks noChangeAspect="1"/>
            </p:cNvPicPr>
            <p:nvPr/>
          </p:nvPicPr>
          <p:blipFill>
            <a:blip r:embed="rId4"/>
            <a:srcRect t="4934" b="4934"/>
            <a:stretch>
              <a:fillRect/>
            </a:stretch>
          </p:blipFill>
          <p:spPr>
            <a:xfrm>
              <a:off x="0" y="0"/>
              <a:ext cx="7795855" cy="5272481"/>
            </a:xfrm>
            <a:prstGeom prst="rect">
              <a:avLst/>
            </a:prstGeom>
          </p:spPr>
        </p:pic>
      </p:grpSp>
      <p:sp>
        <p:nvSpPr>
          <p:cNvPr id="10" name="TextBox 10"/>
          <p:cNvSpPr txBox="1"/>
          <p:nvPr/>
        </p:nvSpPr>
        <p:spPr>
          <a:xfrm>
            <a:off x="668309" y="1678603"/>
            <a:ext cx="7571362" cy="781945"/>
          </a:xfrm>
          <a:prstGeom prst="rect">
            <a:avLst/>
          </a:prstGeom>
        </p:spPr>
        <p:txBody>
          <a:bodyPr lIns="0" tIns="0" rIns="0" bIns="0" rtlCol="0" anchor="t">
            <a:spAutoFit/>
          </a:bodyPr>
          <a:lstStyle/>
          <a:p>
            <a:pPr algn="l">
              <a:lnSpc>
                <a:spcPts val="3291"/>
              </a:lnSpc>
            </a:pPr>
            <a:r>
              <a:rPr lang="en-US" sz="1935" dirty="0">
                <a:solidFill>
                  <a:srgbClr val="0F4662"/>
                </a:solidFill>
                <a:latin typeface="Quicksand"/>
                <a:ea typeface="Quicksand"/>
                <a:cs typeface="Quicksand"/>
                <a:sym typeface="Quicksand"/>
              </a:rPr>
              <a:t>Ashutosh Tiwari, </a:t>
            </a:r>
            <a:r>
              <a:rPr lang="en-US" sz="1935" dirty="0" err="1">
                <a:solidFill>
                  <a:srgbClr val="0F4662"/>
                </a:solidFill>
                <a:latin typeface="Quicksand"/>
                <a:ea typeface="Quicksand"/>
                <a:cs typeface="Quicksand"/>
                <a:sym typeface="Quicksand"/>
              </a:rPr>
              <a:t>Soumya</a:t>
            </a:r>
            <a:r>
              <a:rPr lang="en-US" sz="1935" dirty="0">
                <a:solidFill>
                  <a:srgbClr val="0F4662"/>
                </a:solidFill>
                <a:latin typeface="Quicksand"/>
                <a:ea typeface="Quicksand"/>
                <a:cs typeface="Quicksand"/>
                <a:sym typeface="Quicksand"/>
              </a:rPr>
              <a:t> Mishra &amp; </a:t>
            </a:r>
            <a:r>
              <a:rPr lang="en-US" sz="1935" dirty="0" err="1">
                <a:solidFill>
                  <a:srgbClr val="0F4662"/>
                </a:solidFill>
                <a:latin typeface="Quicksand"/>
                <a:ea typeface="Quicksand"/>
                <a:cs typeface="Quicksand"/>
                <a:sym typeface="Quicksand"/>
              </a:rPr>
              <a:t>Tsung-Rong</a:t>
            </a:r>
            <a:r>
              <a:rPr lang="en-US" sz="1935" dirty="0">
                <a:solidFill>
                  <a:srgbClr val="0F4662"/>
                </a:solidFill>
                <a:latin typeface="Quicksand"/>
                <a:ea typeface="Quicksand"/>
                <a:cs typeface="Quicksand"/>
                <a:sym typeface="Quicksand"/>
              </a:rPr>
              <a:t> </a:t>
            </a:r>
            <a:r>
              <a:rPr lang="en-US" sz="1935" dirty="0" err="1">
                <a:solidFill>
                  <a:srgbClr val="0F4662"/>
                </a:solidFill>
                <a:latin typeface="Quicksand"/>
                <a:ea typeface="Quicksand"/>
                <a:cs typeface="Quicksand"/>
                <a:sym typeface="Quicksand"/>
              </a:rPr>
              <a:t>Kuo</a:t>
            </a:r>
            <a:endParaRPr lang="en-US" sz="1935" dirty="0">
              <a:solidFill>
                <a:srgbClr val="0F4662"/>
              </a:solidFill>
              <a:latin typeface="Quicksand"/>
              <a:ea typeface="Quicksand"/>
              <a:cs typeface="Quicksand"/>
              <a:sym typeface="Quicksand"/>
            </a:endParaRPr>
          </a:p>
          <a:p>
            <a:pPr algn="l">
              <a:lnSpc>
                <a:spcPts val="3291"/>
              </a:lnSpc>
            </a:pPr>
            <a:endParaRPr lang="en-US" sz="1935" dirty="0">
              <a:solidFill>
                <a:srgbClr val="0F4662"/>
              </a:solidFill>
              <a:latin typeface="Quicksand"/>
              <a:ea typeface="Quicksand"/>
              <a:cs typeface="Quicksand"/>
              <a:sym typeface="Quicksand"/>
              <a:hlinkClick r:id=""/>
            </a:endParaRPr>
          </a:p>
        </p:txBody>
      </p:sp>
    </p:spTree>
    <p:extLst>
      <p:ext uri="{BB962C8B-B14F-4D97-AF65-F5344CB8AC3E}">
        <p14:creationId xmlns:p14="http://schemas.microsoft.com/office/powerpoint/2010/main" val="467176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399490"/>
            <a:ext cx="13288385" cy="3294870"/>
          </a:xfrm>
          <a:prstGeom prst="rect">
            <a:avLst/>
          </a:prstGeom>
        </p:spPr>
        <p:txBody>
          <a:bodyPr lIns="0" tIns="0" rIns="0" bIns="0" rtlCol="0" anchor="t">
            <a:spAutoFit/>
          </a:bodyPr>
          <a:lstStyle/>
          <a:p>
            <a:pPr marL="474862" lvl="1" indent="-237431" algn="l">
              <a:lnSpc>
                <a:spcPts val="3739"/>
              </a:lnSpc>
              <a:buFont typeface="Arial"/>
              <a:buChar char="•"/>
            </a:pPr>
            <a:r>
              <a:rPr lang="en-US" sz="2199" dirty="0">
                <a:solidFill>
                  <a:srgbClr val="0F4662"/>
                </a:solidFill>
                <a:latin typeface="Calibri (MS)"/>
                <a:ea typeface="Calibri (MS)"/>
                <a:cs typeface="Calibri (MS)"/>
                <a:sym typeface="Calibri (MS)"/>
              </a:rPr>
              <a:t>AI in imaging and digital pathology enabling earlier &amp; more accurate detection.</a:t>
            </a:r>
          </a:p>
          <a:p>
            <a:pPr marL="474862" lvl="1" indent="-237431" algn="l">
              <a:lnSpc>
                <a:spcPts val="3739"/>
              </a:lnSpc>
              <a:buFont typeface="Arial"/>
              <a:buChar char="•"/>
            </a:pPr>
            <a:r>
              <a:rPr lang="en-US" sz="2199" dirty="0">
                <a:solidFill>
                  <a:srgbClr val="0F4662"/>
                </a:solidFill>
                <a:latin typeface="Calibri (MS)"/>
                <a:ea typeface="Calibri (MS)"/>
                <a:cs typeface="Calibri (MS)"/>
                <a:sym typeface="Calibri (MS)"/>
              </a:rPr>
              <a:t>Use of genomics, biomarker discovery, and liquid biopsies for non-invasive diagnostics.</a:t>
            </a:r>
          </a:p>
          <a:p>
            <a:pPr marL="474862" lvl="1" indent="-237431" algn="l">
              <a:lnSpc>
                <a:spcPts val="3739"/>
              </a:lnSpc>
              <a:buFont typeface="Arial"/>
              <a:buChar char="•"/>
            </a:pPr>
            <a:r>
              <a:rPr lang="en-US" sz="2199" dirty="0">
                <a:solidFill>
                  <a:srgbClr val="0F4662"/>
                </a:solidFill>
                <a:latin typeface="Calibri (MS)"/>
                <a:ea typeface="Calibri (MS)"/>
                <a:cs typeface="Calibri (MS)"/>
                <a:sym typeface="Calibri (MS)"/>
              </a:rPr>
              <a:t>AI-assisted therapeutic interventions: personalized treatment planning, drug discovery, and surgical/radiation treatments.</a:t>
            </a:r>
          </a:p>
          <a:p>
            <a:pPr marL="474862" lvl="1" indent="-237431" algn="l">
              <a:lnSpc>
                <a:spcPts val="3739"/>
              </a:lnSpc>
              <a:buFont typeface="Arial"/>
              <a:buChar char="•"/>
            </a:pPr>
            <a:r>
              <a:rPr lang="en-US" sz="2199" dirty="0">
                <a:solidFill>
                  <a:srgbClr val="0F4662"/>
                </a:solidFill>
                <a:latin typeface="Calibri (MS)"/>
                <a:ea typeface="Calibri (MS)"/>
                <a:cs typeface="Calibri (MS)"/>
                <a:sym typeface="Calibri (MS)"/>
              </a:rPr>
              <a:t>Patient management improvements: survival &amp; prognosis prediction, remote monitoring, and more efficient clinical workflows.</a:t>
            </a:r>
          </a:p>
          <a:p>
            <a:pPr marL="474862" lvl="1" indent="-237431" algn="l">
              <a:lnSpc>
                <a:spcPts val="3739"/>
              </a:lnSpc>
              <a:buFont typeface="Arial"/>
              <a:buChar char="•"/>
            </a:pPr>
            <a:r>
              <a:rPr lang="en-US" sz="2199" dirty="0">
                <a:solidFill>
                  <a:srgbClr val="0F4662"/>
                </a:solidFill>
                <a:latin typeface="Calibri (MS)"/>
                <a:ea typeface="Calibri (MS)"/>
                <a:cs typeface="Calibri (MS)"/>
                <a:sym typeface="Calibri (MS)"/>
              </a:rPr>
              <a:t>Emerging solutions to challenges: federated learning, synthetic data generation, quantum-boosted AI.</a:t>
            </a:r>
          </a:p>
        </p:txBody>
      </p:sp>
      <p:sp>
        <p:nvSpPr>
          <p:cNvPr id="8" name="TextBox 8"/>
          <p:cNvSpPr txBox="1"/>
          <p:nvPr/>
        </p:nvSpPr>
        <p:spPr>
          <a:xfrm>
            <a:off x="820531" y="46866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170627" y="5506163"/>
            <a:ext cx="12791498" cy="3752137"/>
          </a:xfrm>
          <a:prstGeom prst="rect">
            <a:avLst/>
          </a:prstGeom>
        </p:spPr>
        <p:txBody>
          <a:bodyPr lIns="0" tIns="0" rIns="0" bIns="0" rtlCol="0" anchor="t">
            <a:spAutoFit/>
          </a:bodyPr>
          <a:lstStyle/>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Data privacy, security, and ethical handling of patient data.</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Lack of interpretability / transparency of some deep learning models, reducing clinical trust.</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Variability and lack of standardization (across imaging modalities, genomic datasets, etc.), which hinders generalizability.</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Regulatory &amp; legal hurdles in adopting AI in clinical practice.</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Limited access to high-quality, diverse annotated datasets (across populations, cancer types) especially for rare cancers. </a:t>
            </a:r>
          </a:p>
        </p:txBody>
      </p:sp>
    </p:spTree>
    <p:extLst>
      <p:ext uri="{BB962C8B-B14F-4D97-AF65-F5344CB8AC3E}">
        <p14:creationId xmlns:p14="http://schemas.microsoft.com/office/powerpoint/2010/main" val="1206106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2608234"/>
            <a:ext cx="14497257" cy="6182100"/>
          </a:xfrm>
          <a:prstGeom prst="rect">
            <a:avLst/>
          </a:prstGeom>
        </p:spPr>
        <p:txBody>
          <a:bodyPr lIns="0" tIns="0" rIns="0" bIns="0" rtlCol="0" anchor="t">
            <a:spAutoFit/>
          </a:bodyPr>
          <a:lstStyle/>
          <a:p>
            <a:pPr algn="l">
              <a:lnSpc>
                <a:spcPts val="4455"/>
              </a:lnSpc>
            </a:pPr>
            <a:r>
              <a:rPr lang="en-US" sz="2620" dirty="0">
                <a:solidFill>
                  <a:srgbClr val="0F4662"/>
                </a:solidFill>
                <a:latin typeface="Calibri (MS)"/>
                <a:ea typeface="Calibri (MS)"/>
                <a:cs typeface="Calibri (MS)"/>
                <a:sym typeface="Calibri (MS)"/>
              </a:rPr>
              <a:t>This review explores how deep learning has been applied to cancer diagnosis using medical images—especially histopathology, radiology, and whole slide images (WSI). It highlights that many CNN-based models can classify between cancerous and non-cancerous tissue, detect tumor regions, segment lesions, and often achieve high accuracy. The paper also discusses image preprocessing, augmentation, transfer learning, and patch-based methods to deal with large slide sizes. But despite technological advances, issues like overfitting, lack of external</a:t>
            </a:r>
          </a:p>
          <a:p>
            <a:pPr algn="l">
              <a:lnSpc>
                <a:spcPts val="4455"/>
              </a:lnSpc>
            </a:pPr>
            <a:r>
              <a:rPr lang="en-US" sz="2620" dirty="0">
                <a:solidFill>
                  <a:srgbClr val="0F4662"/>
                </a:solidFill>
                <a:latin typeface="Calibri (MS)"/>
                <a:ea typeface="Calibri (MS)"/>
                <a:cs typeface="Calibri (MS)"/>
                <a:sym typeface="Calibri (MS)"/>
              </a:rPr>
              <a:t> validation, bias in data, and challenges in real-world</a:t>
            </a:r>
          </a:p>
          <a:p>
            <a:pPr algn="l">
              <a:lnSpc>
                <a:spcPts val="4455"/>
              </a:lnSpc>
            </a:pPr>
            <a:r>
              <a:rPr lang="en-US" sz="2620" dirty="0">
                <a:solidFill>
                  <a:srgbClr val="0F4662"/>
                </a:solidFill>
                <a:latin typeface="Calibri (MS)"/>
                <a:ea typeface="Calibri (MS)"/>
                <a:cs typeface="Calibri (MS)"/>
                <a:sym typeface="Calibri (MS)"/>
              </a:rPr>
              <a:t> deployment persist. The authors argue for stronger</a:t>
            </a:r>
          </a:p>
          <a:p>
            <a:pPr algn="l">
              <a:lnSpc>
                <a:spcPts val="4455"/>
              </a:lnSpc>
            </a:pPr>
            <a:r>
              <a:rPr lang="en-US" sz="2620" dirty="0">
                <a:solidFill>
                  <a:srgbClr val="0F4662"/>
                </a:solidFill>
                <a:latin typeface="Calibri (MS)"/>
                <a:ea typeface="Calibri (MS)"/>
                <a:cs typeface="Calibri (MS)"/>
                <a:sym typeface="Calibri (MS)"/>
              </a:rPr>
              <a:t> benchmarking, rigorous validation, and methods to</a:t>
            </a:r>
          </a:p>
          <a:p>
            <a:pPr algn="l">
              <a:lnSpc>
                <a:spcPts val="4455"/>
              </a:lnSpc>
            </a:pPr>
            <a:r>
              <a:rPr lang="en-US" sz="2620" dirty="0">
                <a:solidFill>
                  <a:srgbClr val="0F4662"/>
                </a:solidFill>
                <a:latin typeface="Calibri (MS)"/>
                <a:ea typeface="Calibri (MS)"/>
                <a:cs typeface="Calibri (MS)"/>
                <a:sym typeface="Calibri (MS)"/>
              </a:rPr>
              <a:t> improve interpretability so that DL models can</a:t>
            </a:r>
          </a:p>
          <a:p>
            <a:pPr marL="0" lvl="0" indent="0" algn="l">
              <a:lnSpc>
                <a:spcPts val="4455"/>
              </a:lnSpc>
            </a:pPr>
            <a:r>
              <a:rPr lang="en-US" sz="2620" dirty="0">
                <a:solidFill>
                  <a:srgbClr val="0F4662"/>
                </a:solidFill>
                <a:latin typeface="Calibri (MS)"/>
                <a:ea typeface="Calibri (MS)"/>
                <a:cs typeface="Calibri (MS)"/>
                <a:sym typeface="Calibri (MS)"/>
              </a:rPr>
              <a:t> safely assist in clinical settings. </a:t>
            </a:r>
          </a:p>
        </p:txBody>
      </p:sp>
      <p:grpSp>
        <p:nvGrpSpPr>
          <p:cNvPr id="7" name="Group 7"/>
          <p:cNvGrpSpPr/>
          <p:nvPr/>
        </p:nvGrpSpPr>
        <p:grpSpPr>
          <a:xfrm>
            <a:off x="7752931" y="6332639"/>
            <a:ext cx="10741858" cy="3954361"/>
            <a:chOff x="0" y="0"/>
            <a:chExt cx="14322478" cy="5272481"/>
          </a:xfrm>
        </p:grpSpPr>
        <p:pic>
          <p:nvPicPr>
            <p:cNvPr id="8" name="Picture 8"/>
            <p:cNvPicPr>
              <a:picLocks noChangeAspect="1"/>
            </p:cNvPicPr>
            <p:nvPr/>
          </p:nvPicPr>
          <p:blipFill>
            <a:blip r:embed="rId4"/>
            <a:srcRect l="797" r="797"/>
            <a:stretch>
              <a:fillRect/>
            </a:stretch>
          </p:blipFill>
          <p:spPr>
            <a:xfrm>
              <a:off x="0" y="0"/>
              <a:ext cx="14322478" cy="5272481"/>
            </a:xfrm>
            <a:prstGeom prst="rect">
              <a:avLst/>
            </a:prstGeom>
          </p:spPr>
        </p:pic>
      </p:grpSp>
      <p:sp>
        <p:nvSpPr>
          <p:cNvPr id="9" name="TextBox 9"/>
          <p:cNvSpPr txBox="1"/>
          <p:nvPr/>
        </p:nvSpPr>
        <p:spPr>
          <a:xfrm>
            <a:off x="668309" y="637809"/>
            <a:ext cx="15422444" cy="713767"/>
          </a:xfrm>
          <a:prstGeom prst="rect">
            <a:avLst/>
          </a:prstGeom>
        </p:spPr>
        <p:txBody>
          <a:bodyPr lIns="0" tIns="0" rIns="0" bIns="0" rtlCol="0" anchor="t">
            <a:spAutoFit/>
          </a:bodyPr>
          <a:lstStyle/>
          <a:p>
            <a:pPr marL="0" lvl="0" indent="0" algn="l">
              <a:lnSpc>
                <a:spcPts val="5866"/>
              </a:lnSpc>
              <a:spcBef>
                <a:spcPct val="0"/>
              </a:spcBef>
            </a:pPr>
            <a:r>
              <a:rPr lang="en-US" sz="4190" b="1" i="1" dirty="0">
                <a:solidFill>
                  <a:srgbClr val="0F4662"/>
                </a:solidFill>
                <a:latin typeface="Cormorant Garamond Bold Italics"/>
                <a:ea typeface="Cormorant Garamond Bold Italics"/>
                <a:cs typeface="Cormorant Garamond Bold Italics"/>
                <a:sym typeface="Cormorant Garamond Bold Italics"/>
              </a:rPr>
              <a:t>19. Deep Learning for Medical Image-Based Cancer Diagnosis - 2023</a:t>
            </a:r>
          </a:p>
        </p:txBody>
      </p:sp>
      <p:sp>
        <p:nvSpPr>
          <p:cNvPr id="10" name="TextBox 10"/>
          <p:cNvSpPr txBox="1"/>
          <p:nvPr/>
        </p:nvSpPr>
        <p:spPr>
          <a:xfrm>
            <a:off x="668309" y="1669078"/>
            <a:ext cx="8248796" cy="407542"/>
          </a:xfrm>
          <a:prstGeom prst="rect">
            <a:avLst/>
          </a:prstGeom>
        </p:spPr>
        <p:txBody>
          <a:bodyPr lIns="0" tIns="0" rIns="0" bIns="0" rtlCol="0" anchor="t">
            <a:spAutoFit/>
          </a:bodyPr>
          <a:lstStyle/>
          <a:p>
            <a:pPr algn="l">
              <a:lnSpc>
                <a:spcPts val="3585"/>
              </a:lnSpc>
            </a:pPr>
            <a:r>
              <a:rPr lang="en-US" sz="2109" u="sng" dirty="0">
                <a:solidFill>
                  <a:srgbClr val="0F4662"/>
                </a:solidFill>
                <a:latin typeface="Quicksand"/>
                <a:ea typeface="Quicksand"/>
                <a:cs typeface="Quicksand"/>
                <a:sym typeface="Quicksand"/>
              </a:rPr>
              <a:t>Xiaoyan Jiang</a:t>
            </a:r>
            <a:r>
              <a:rPr lang="en-US" sz="2109" dirty="0">
                <a:solidFill>
                  <a:srgbClr val="0F4662"/>
                </a:solidFill>
                <a:latin typeface="Quicksand"/>
                <a:ea typeface="Quicksand"/>
                <a:cs typeface="Quicksand"/>
                <a:sym typeface="Quicksand"/>
              </a:rPr>
              <a:t>, </a:t>
            </a:r>
            <a:r>
              <a:rPr lang="en-US" sz="2109" u="sng" dirty="0" err="1">
                <a:solidFill>
                  <a:srgbClr val="0F4662"/>
                </a:solidFill>
                <a:latin typeface="Quicksand"/>
                <a:ea typeface="Quicksand"/>
                <a:cs typeface="Quicksand"/>
                <a:sym typeface="Quicksand"/>
              </a:rPr>
              <a:t>Zuojin</a:t>
            </a:r>
            <a:r>
              <a:rPr lang="en-US" sz="2109" u="sng" dirty="0">
                <a:solidFill>
                  <a:srgbClr val="0F4662"/>
                </a:solidFill>
                <a:latin typeface="Quicksand"/>
                <a:ea typeface="Quicksand"/>
                <a:cs typeface="Quicksand"/>
                <a:sym typeface="Quicksand"/>
              </a:rPr>
              <a:t> Hu</a:t>
            </a:r>
            <a:r>
              <a:rPr lang="en-US" sz="2109" dirty="0">
                <a:solidFill>
                  <a:srgbClr val="0F4662"/>
                </a:solidFill>
                <a:latin typeface="Quicksand"/>
                <a:ea typeface="Quicksand"/>
                <a:cs typeface="Quicksand"/>
                <a:sym typeface="Quicksand"/>
              </a:rPr>
              <a:t>, </a:t>
            </a:r>
            <a:r>
              <a:rPr lang="en-US" sz="2109" u="sng" dirty="0" err="1">
                <a:solidFill>
                  <a:srgbClr val="0F4662"/>
                </a:solidFill>
                <a:latin typeface="Quicksand"/>
                <a:ea typeface="Quicksand"/>
                <a:cs typeface="Quicksand"/>
                <a:sym typeface="Quicksand"/>
              </a:rPr>
              <a:t>Shuihua</a:t>
            </a:r>
            <a:r>
              <a:rPr lang="en-US" sz="2109" u="sng" dirty="0">
                <a:solidFill>
                  <a:srgbClr val="0F4662"/>
                </a:solidFill>
                <a:latin typeface="Quicksand"/>
                <a:ea typeface="Quicksand"/>
                <a:cs typeface="Quicksand"/>
                <a:sym typeface="Quicksand"/>
              </a:rPr>
              <a:t> Wang</a:t>
            </a:r>
            <a:r>
              <a:rPr lang="en-US" sz="2109" dirty="0">
                <a:solidFill>
                  <a:srgbClr val="0F4662"/>
                </a:solidFill>
                <a:latin typeface="Quicksand"/>
                <a:ea typeface="Quicksand"/>
                <a:cs typeface="Quicksand"/>
                <a:sym typeface="Quicksand"/>
              </a:rPr>
              <a:t>, </a:t>
            </a:r>
            <a:r>
              <a:rPr lang="en-US" sz="2109" u="sng" dirty="0">
                <a:solidFill>
                  <a:srgbClr val="0F4662"/>
                </a:solidFill>
                <a:latin typeface="Quicksand"/>
                <a:ea typeface="Quicksand"/>
                <a:cs typeface="Quicksand"/>
                <a:sym typeface="Quicksand"/>
              </a:rPr>
              <a:t>Yudong Zhang</a:t>
            </a:r>
            <a:endParaRPr lang="en-US" sz="2109" u="sng" dirty="0">
              <a:solidFill>
                <a:srgbClr val="0F4662"/>
              </a:solidFill>
              <a:latin typeface="Quicksand"/>
              <a:ea typeface="Quicksand"/>
              <a:cs typeface="Quicksand"/>
              <a:sym typeface="Quicksand"/>
              <a:hlinkClick r:id="rId5" tooltip="https://pubmed.ncbi.nlm.nih.gov/?term=%22Zhang%20Y%22%5BAuthor%5D"/>
            </a:endParaRPr>
          </a:p>
        </p:txBody>
      </p:sp>
    </p:spTree>
    <p:extLst>
      <p:ext uri="{BB962C8B-B14F-4D97-AF65-F5344CB8AC3E}">
        <p14:creationId xmlns:p14="http://schemas.microsoft.com/office/powerpoint/2010/main" val="829959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370915"/>
            <a:ext cx="16159636" cy="3432258"/>
          </a:xfrm>
          <a:prstGeom prst="rect">
            <a:avLst/>
          </a:prstGeom>
        </p:spPr>
        <p:txBody>
          <a:bodyPr lIns="0" tIns="0" rIns="0" bIns="0" rtlCol="0" anchor="t">
            <a:spAutoFit/>
          </a:bodyPr>
          <a:lstStyle/>
          <a:p>
            <a:pPr marL="577467" lvl="1" indent="-288733" algn="l">
              <a:lnSpc>
                <a:spcPts val="4546"/>
              </a:lnSpc>
              <a:buFont typeface="Arial"/>
              <a:buChar char="•"/>
            </a:pPr>
            <a:r>
              <a:rPr lang="en-US" sz="2674" dirty="0">
                <a:solidFill>
                  <a:srgbClr val="0F4662"/>
                </a:solidFill>
                <a:latin typeface="Calibri (MS)"/>
                <a:ea typeface="Calibri (MS)"/>
                <a:cs typeface="Calibri (MS)"/>
                <a:sym typeface="Calibri (MS)"/>
              </a:rPr>
              <a:t>Use of CNNs and deep learning for image classification (cancer vs non-cancer) and segmentation </a:t>
            </a:r>
          </a:p>
          <a:p>
            <a:pPr algn="l">
              <a:lnSpc>
                <a:spcPts val="4546"/>
              </a:lnSpc>
            </a:pPr>
            <a:r>
              <a:rPr lang="en-US" sz="2674" dirty="0">
                <a:solidFill>
                  <a:srgbClr val="0F4662"/>
                </a:solidFill>
                <a:latin typeface="Calibri (MS)"/>
                <a:ea typeface="Calibri (MS)"/>
                <a:cs typeface="Calibri (MS)"/>
                <a:sym typeface="Calibri (MS)"/>
              </a:rPr>
              <a:t>        in medical imaging.</a:t>
            </a:r>
          </a:p>
          <a:p>
            <a:pPr marL="577467" lvl="1" indent="-288733" algn="l">
              <a:lnSpc>
                <a:spcPts val="4546"/>
              </a:lnSpc>
              <a:buFont typeface="Arial"/>
              <a:buChar char="•"/>
            </a:pPr>
            <a:r>
              <a:rPr lang="en-US" sz="2674" dirty="0">
                <a:solidFill>
                  <a:srgbClr val="0F4662"/>
                </a:solidFill>
                <a:latin typeface="Calibri (MS)"/>
                <a:ea typeface="Calibri (MS)"/>
                <a:cs typeface="Calibri (MS)"/>
                <a:sym typeface="Calibri (MS)"/>
              </a:rPr>
              <a:t>Patch-based approaches and transfer learning to handle large images or WSIs.</a:t>
            </a:r>
          </a:p>
          <a:p>
            <a:pPr marL="577467" lvl="1" indent="-288733" algn="l">
              <a:lnSpc>
                <a:spcPts val="4546"/>
              </a:lnSpc>
              <a:buFont typeface="Arial"/>
              <a:buChar char="•"/>
            </a:pPr>
            <a:r>
              <a:rPr lang="en-US" sz="2674" dirty="0">
                <a:solidFill>
                  <a:srgbClr val="0F4662"/>
                </a:solidFill>
                <a:latin typeface="Calibri (MS)"/>
                <a:ea typeface="Calibri (MS)"/>
                <a:cs typeface="Calibri (MS)"/>
                <a:sym typeface="Calibri (MS)"/>
              </a:rPr>
              <a:t>Preprocessing, augmentation techniques to boost generalization and reduce overfitting.</a:t>
            </a:r>
          </a:p>
          <a:p>
            <a:pPr marL="577467" lvl="1" indent="-288733" algn="l">
              <a:lnSpc>
                <a:spcPts val="4546"/>
              </a:lnSpc>
              <a:buFont typeface="Arial"/>
              <a:buChar char="•"/>
            </a:pPr>
            <a:r>
              <a:rPr lang="en-US" sz="2674" dirty="0">
                <a:solidFill>
                  <a:srgbClr val="0F4662"/>
                </a:solidFill>
                <a:latin typeface="Calibri (MS)"/>
                <a:ea typeface="Calibri (MS)"/>
                <a:cs typeface="Calibri (MS)"/>
                <a:sym typeface="Calibri (MS)"/>
              </a:rPr>
              <a:t>High performance metrics reported in many studies (accuracy, sensitivity, specificity) in </a:t>
            </a:r>
          </a:p>
          <a:p>
            <a:pPr algn="l">
              <a:lnSpc>
                <a:spcPts val="4546"/>
              </a:lnSpc>
            </a:pPr>
            <a:r>
              <a:rPr lang="en-US" sz="2674" dirty="0">
                <a:solidFill>
                  <a:srgbClr val="0F4662"/>
                </a:solidFill>
                <a:latin typeface="Calibri (MS)"/>
                <a:ea typeface="Calibri (MS)"/>
                <a:cs typeface="Calibri (MS)"/>
                <a:sym typeface="Calibri (MS)"/>
              </a:rPr>
              <a:t>       controlled settings.</a:t>
            </a:r>
          </a:p>
        </p:txBody>
      </p:sp>
      <p:sp>
        <p:nvSpPr>
          <p:cNvPr id="8" name="TextBox 8"/>
          <p:cNvSpPr txBox="1"/>
          <p:nvPr/>
        </p:nvSpPr>
        <p:spPr>
          <a:xfrm>
            <a:off x="820531" y="46866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170627" y="5506163"/>
            <a:ext cx="14167473" cy="4286396"/>
          </a:xfrm>
          <a:prstGeom prst="rect">
            <a:avLst/>
          </a:prstGeom>
        </p:spPr>
        <p:txBody>
          <a:bodyPr lIns="0" tIns="0" rIns="0" bIns="0" rtlCol="0" anchor="t">
            <a:spAutoFit/>
          </a:bodyPr>
          <a:lstStyle/>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Overfitting: many models perform very well in training/validation but less so when applied to external or multi-institutional datasets.</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Lack of external validation and real-world clinical testing.</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Data bias / limited diversity in training data, making generalization to different populations or image sources harder.</a:t>
            </a:r>
          </a:p>
          <a:p>
            <a:pPr marL="541033" lvl="1" indent="-270517" algn="l">
              <a:lnSpc>
                <a:spcPts val="4260"/>
              </a:lnSpc>
              <a:buFont typeface="Arial"/>
              <a:buChar char="•"/>
            </a:pPr>
            <a:r>
              <a:rPr lang="en-US" sz="2505" dirty="0">
                <a:solidFill>
                  <a:srgbClr val="0F4662"/>
                </a:solidFill>
                <a:latin typeface="Calibri (MS)"/>
                <a:ea typeface="Calibri (MS)"/>
                <a:cs typeface="Calibri (MS)"/>
                <a:sym typeface="Calibri (MS)"/>
              </a:rPr>
              <a:t>Interpretability: black-box models make it hard to understand which parts of images lead to predictions, limiting clinician trust.</a:t>
            </a:r>
          </a:p>
          <a:p>
            <a:pPr marL="541033" lvl="1" indent="-270517" algn="l">
              <a:lnSpc>
                <a:spcPts val="4260"/>
              </a:lnSpc>
              <a:buFont typeface="Arial"/>
              <a:buChar char="•"/>
            </a:pPr>
            <a:endParaRPr lang="en-US" sz="2505" dirty="0">
              <a:solidFill>
                <a:srgbClr val="0F4662"/>
              </a:solidFill>
              <a:latin typeface="Calibri (MS)"/>
              <a:ea typeface="Calibri (MS)"/>
              <a:cs typeface="Calibri (MS)"/>
              <a:sym typeface="Calibri (MS)"/>
            </a:endParaRPr>
          </a:p>
        </p:txBody>
      </p:sp>
    </p:spTree>
    <p:extLst>
      <p:ext uri="{BB962C8B-B14F-4D97-AF65-F5344CB8AC3E}">
        <p14:creationId xmlns:p14="http://schemas.microsoft.com/office/powerpoint/2010/main" val="1000689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2589184"/>
            <a:ext cx="15116628" cy="6814572"/>
          </a:xfrm>
          <a:prstGeom prst="rect">
            <a:avLst/>
          </a:prstGeom>
        </p:spPr>
        <p:txBody>
          <a:bodyPr lIns="0" tIns="0" rIns="0" bIns="0" rtlCol="0" anchor="t">
            <a:spAutoFit/>
          </a:bodyPr>
          <a:lstStyle/>
          <a:p>
            <a:pPr algn="l">
              <a:lnSpc>
                <a:spcPts val="4910"/>
              </a:lnSpc>
            </a:pPr>
            <a:r>
              <a:rPr lang="en-US" sz="2888" dirty="0">
                <a:solidFill>
                  <a:srgbClr val="0F4662"/>
                </a:solidFill>
                <a:latin typeface="Calibri (MS)"/>
                <a:ea typeface="Calibri (MS)"/>
                <a:cs typeface="Calibri (MS)"/>
                <a:sym typeface="Calibri (MS)"/>
              </a:rPr>
              <a:t>This survey reviews how deep learning—particularly convolutional neural networks (CNNs)—is used for cancer categorization from medical images (histopathology, radiology etc.). It covers common cancers (breast, prostate, lung, skin, brain) and the evolution of CNN architectures (</a:t>
            </a:r>
            <a:r>
              <a:rPr lang="en-US" sz="2888" dirty="0" err="1">
                <a:solidFill>
                  <a:srgbClr val="0F4662"/>
                </a:solidFill>
                <a:latin typeface="Calibri (MS)"/>
                <a:ea typeface="Calibri (MS)"/>
                <a:cs typeface="Calibri (MS)"/>
                <a:sym typeface="Calibri (MS)"/>
              </a:rPr>
              <a:t>AlexNet</a:t>
            </a:r>
            <a:r>
              <a:rPr lang="en-US" sz="2888" dirty="0">
                <a:solidFill>
                  <a:srgbClr val="0F4662"/>
                </a:solidFill>
                <a:latin typeface="Calibri (MS)"/>
                <a:ea typeface="Calibri (MS)"/>
                <a:cs typeface="Calibri (MS)"/>
                <a:sym typeface="Calibri (MS)"/>
              </a:rPr>
              <a:t> → VGG → more modern ones) for classification, detection, and object recognition tasks. The article also discusses pre-processing, feature extraction, and the performance of many recent works. It ends by </a:t>
            </a:r>
          </a:p>
          <a:p>
            <a:pPr algn="l">
              <a:lnSpc>
                <a:spcPts val="4910"/>
              </a:lnSpc>
            </a:pPr>
            <a:r>
              <a:rPr lang="en-US" sz="2888" dirty="0">
                <a:solidFill>
                  <a:srgbClr val="0F4662"/>
                </a:solidFill>
                <a:latin typeface="Calibri (MS)"/>
                <a:ea typeface="Calibri (MS)"/>
                <a:cs typeface="Calibri (MS)"/>
                <a:sym typeface="Calibri (MS)"/>
              </a:rPr>
              <a:t>discussing clear challenges (data scarcity, overfitting, </a:t>
            </a:r>
          </a:p>
          <a:p>
            <a:pPr algn="l">
              <a:lnSpc>
                <a:spcPts val="4910"/>
              </a:lnSpc>
            </a:pPr>
            <a:r>
              <a:rPr lang="en-US" sz="2888" dirty="0">
                <a:solidFill>
                  <a:srgbClr val="0F4662"/>
                </a:solidFill>
                <a:latin typeface="Calibri (MS)"/>
                <a:ea typeface="Calibri (MS)"/>
                <a:cs typeface="Calibri (MS)"/>
                <a:sym typeface="Calibri (MS)"/>
              </a:rPr>
              <a:t>heterogeneity in imaging modalities) and suggests</a:t>
            </a:r>
          </a:p>
          <a:p>
            <a:pPr algn="l">
              <a:lnSpc>
                <a:spcPts val="4910"/>
              </a:lnSpc>
            </a:pPr>
            <a:r>
              <a:rPr lang="en-US" sz="2888" dirty="0">
                <a:solidFill>
                  <a:srgbClr val="0F4662"/>
                </a:solidFill>
                <a:latin typeface="Calibri (MS)"/>
                <a:ea typeface="Calibri (MS)"/>
                <a:cs typeface="Calibri (MS)"/>
                <a:sym typeface="Calibri (MS)"/>
              </a:rPr>
              <a:t> future trends, like better architectures, </a:t>
            </a:r>
          </a:p>
          <a:p>
            <a:pPr algn="l">
              <a:lnSpc>
                <a:spcPts val="4910"/>
              </a:lnSpc>
            </a:pPr>
            <a:r>
              <a:rPr lang="en-US" sz="2888" dirty="0">
                <a:solidFill>
                  <a:srgbClr val="0F4662"/>
                </a:solidFill>
                <a:latin typeface="Calibri (MS)"/>
                <a:ea typeface="Calibri (MS)"/>
                <a:cs typeface="Calibri (MS)"/>
                <a:sym typeface="Calibri (MS)"/>
              </a:rPr>
              <a:t>improved datasets, and possibly multimodal </a:t>
            </a:r>
          </a:p>
          <a:p>
            <a:pPr algn="l">
              <a:lnSpc>
                <a:spcPts val="4910"/>
              </a:lnSpc>
            </a:pPr>
            <a:r>
              <a:rPr lang="en-US" sz="2888" dirty="0">
                <a:solidFill>
                  <a:srgbClr val="0F4662"/>
                </a:solidFill>
                <a:latin typeface="Calibri (MS)"/>
                <a:ea typeface="Calibri (MS)"/>
                <a:cs typeface="Calibri (MS)"/>
                <a:sym typeface="Calibri (MS)"/>
              </a:rPr>
              <a:t>approaches.</a:t>
            </a:r>
          </a:p>
          <a:p>
            <a:pPr marL="0" lvl="0" indent="0" algn="l">
              <a:lnSpc>
                <a:spcPts val="4910"/>
              </a:lnSpc>
            </a:pPr>
            <a:endParaRPr lang="en-US" sz="2888" dirty="0">
              <a:solidFill>
                <a:srgbClr val="0F4662"/>
              </a:solidFill>
              <a:latin typeface="Calibri (MS)"/>
              <a:ea typeface="Calibri (MS)"/>
              <a:cs typeface="Calibri (MS)"/>
              <a:sym typeface="Calibri (MS)"/>
            </a:endParaRPr>
          </a:p>
        </p:txBody>
      </p:sp>
      <p:grpSp>
        <p:nvGrpSpPr>
          <p:cNvPr id="7" name="Group 7"/>
          <p:cNvGrpSpPr/>
          <p:nvPr/>
        </p:nvGrpSpPr>
        <p:grpSpPr>
          <a:xfrm>
            <a:off x="9144000" y="6260619"/>
            <a:ext cx="9114883" cy="4026381"/>
            <a:chOff x="0" y="0"/>
            <a:chExt cx="12153177" cy="5368508"/>
          </a:xfrm>
        </p:grpSpPr>
        <p:pic>
          <p:nvPicPr>
            <p:cNvPr id="8" name="Picture 8"/>
            <p:cNvPicPr>
              <a:picLocks noChangeAspect="1"/>
            </p:cNvPicPr>
            <p:nvPr/>
          </p:nvPicPr>
          <p:blipFill>
            <a:blip r:embed="rId4"/>
            <a:srcRect l="196" r="196"/>
            <a:stretch>
              <a:fillRect/>
            </a:stretch>
          </p:blipFill>
          <p:spPr>
            <a:xfrm>
              <a:off x="0" y="0"/>
              <a:ext cx="12153177" cy="5368508"/>
            </a:xfrm>
            <a:prstGeom prst="rect">
              <a:avLst/>
            </a:prstGeom>
          </p:spPr>
        </p:pic>
      </p:grpSp>
      <p:sp>
        <p:nvSpPr>
          <p:cNvPr id="9" name="TextBox 9"/>
          <p:cNvSpPr txBox="1"/>
          <p:nvPr/>
        </p:nvSpPr>
        <p:spPr>
          <a:xfrm>
            <a:off x="668309" y="637809"/>
            <a:ext cx="15422444" cy="713767"/>
          </a:xfrm>
          <a:prstGeom prst="rect">
            <a:avLst/>
          </a:prstGeom>
        </p:spPr>
        <p:txBody>
          <a:bodyPr lIns="0" tIns="0" rIns="0" bIns="0" rtlCol="0" anchor="t">
            <a:spAutoFit/>
          </a:bodyPr>
          <a:lstStyle/>
          <a:p>
            <a:pPr marL="0" lvl="0" indent="0" algn="l">
              <a:lnSpc>
                <a:spcPts val="5866"/>
              </a:lnSpc>
              <a:spcBef>
                <a:spcPct val="0"/>
              </a:spcBef>
            </a:pPr>
            <a:r>
              <a:rPr lang="en-US" sz="4190" b="1" i="1" dirty="0">
                <a:solidFill>
                  <a:srgbClr val="0F4662"/>
                </a:solidFill>
                <a:latin typeface="Cormorant Garamond Bold Italics"/>
                <a:ea typeface="Cormorant Garamond Bold Italics"/>
                <a:cs typeface="Cormorant Garamond Bold Italics"/>
                <a:sym typeface="Cormorant Garamond Bold Italics"/>
              </a:rPr>
              <a:t>20. A Survey on Human Cancer Categorization Based on Deep Learning -2022</a:t>
            </a:r>
          </a:p>
        </p:txBody>
      </p:sp>
      <p:sp>
        <p:nvSpPr>
          <p:cNvPr id="10" name="TextBox 10"/>
          <p:cNvSpPr txBox="1"/>
          <p:nvPr/>
        </p:nvSpPr>
        <p:spPr>
          <a:xfrm>
            <a:off x="668309" y="1583622"/>
            <a:ext cx="10378003" cy="459128"/>
          </a:xfrm>
          <a:prstGeom prst="rect">
            <a:avLst/>
          </a:prstGeom>
        </p:spPr>
        <p:txBody>
          <a:bodyPr lIns="0" tIns="0" rIns="0" bIns="0" rtlCol="0" anchor="t">
            <a:spAutoFit/>
          </a:bodyPr>
          <a:lstStyle/>
          <a:p>
            <a:pPr algn="l">
              <a:lnSpc>
                <a:spcPts val="3959"/>
              </a:lnSpc>
            </a:pPr>
            <a:r>
              <a:rPr lang="en-US" sz="2328" dirty="0">
                <a:solidFill>
                  <a:srgbClr val="0F4662"/>
                </a:solidFill>
                <a:latin typeface="Quicksand"/>
                <a:ea typeface="Quicksand"/>
                <a:cs typeface="Quicksand"/>
                <a:sym typeface="Quicksand"/>
              </a:rPr>
              <a:t>Ahmad Ibrahim, </a:t>
            </a:r>
            <a:r>
              <a:rPr lang="en-US" sz="2328" dirty="0" err="1">
                <a:solidFill>
                  <a:srgbClr val="0F4662"/>
                </a:solidFill>
                <a:latin typeface="Quicksand"/>
                <a:ea typeface="Quicksand"/>
                <a:cs typeface="Quicksand"/>
                <a:sym typeface="Quicksand"/>
              </a:rPr>
              <a:t>Hoda</a:t>
            </a:r>
            <a:r>
              <a:rPr lang="en-US" sz="2328" dirty="0">
                <a:solidFill>
                  <a:srgbClr val="0F4662"/>
                </a:solidFill>
                <a:latin typeface="Quicksand"/>
                <a:ea typeface="Quicksand"/>
                <a:cs typeface="Quicksand"/>
                <a:sym typeface="Quicksand"/>
              </a:rPr>
              <a:t> K. Mohamed, Ali Maher, </a:t>
            </a:r>
            <a:r>
              <a:rPr lang="en-US" sz="2328" dirty="0" err="1">
                <a:solidFill>
                  <a:srgbClr val="0F4662"/>
                </a:solidFill>
                <a:latin typeface="Quicksand"/>
                <a:ea typeface="Quicksand"/>
                <a:cs typeface="Quicksand"/>
                <a:sym typeface="Quicksand"/>
              </a:rPr>
              <a:t>Baochang</a:t>
            </a:r>
            <a:r>
              <a:rPr lang="en-US" sz="2328" dirty="0">
                <a:solidFill>
                  <a:srgbClr val="0F4662"/>
                </a:solidFill>
                <a:latin typeface="Quicksand"/>
                <a:ea typeface="Quicksand"/>
                <a:cs typeface="Quicksand"/>
                <a:sym typeface="Quicksand"/>
              </a:rPr>
              <a:t> Zhang</a:t>
            </a:r>
          </a:p>
        </p:txBody>
      </p:sp>
    </p:spTree>
    <p:extLst>
      <p:ext uri="{BB962C8B-B14F-4D97-AF65-F5344CB8AC3E}">
        <p14:creationId xmlns:p14="http://schemas.microsoft.com/office/powerpoint/2010/main" val="3642573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820531" y="9610725"/>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5029200" y="3899229"/>
            <a:ext cx="11828643" cy="1154162"/>
          </a:xfrm>
          <a:prstGeom prst="rect">
            <a:avLst/>
          </a:prstGeom>
        </p:spPr>
        <p:txBody>
          <a:bodyPr wrap="square"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Literature Review</a:t>
            </a:r>
          </a:p>
        </p:txBody>
      </p:sp>
      <p:sp>
        <p:nvSpPr>
          <p:cNvPr id="11" name="AutoShape 11"/>
          <p:cNvSpPr/>
          <p:nvPr/>
        </p:nvSpPr>
        <p:spPr>
          <a:xfrm>
            <a:off x="4629238" y="5372100"/>
            <a:ext cx="6314283" cy="0"/>
          </a:xfrm>
          <a:prstGeom prst="line">
            <a:avLst/>
          </a:prstGeom>
          <a:ln w="76200" cap="flat">
            <a:solidFill>
              <a:srgbClr val="0F4662"/>
            </a:solidFill>
            <a:prstDash val="solid"/>
            <a:headEnd type="none" w="sm" len="sm"/>
            <a:tailEnd type="none" w="sm" len="sm"/>
          </a:ln>
        </p:spPr>
      </p:sp>
      <p:sp>
        <p:nvSpPr>
          <p:cNvPr id="13" name="AutoShape 2" descr="What Is Cancer? Symptoms, Causes &amp; Types">
            <a:extLst>
              <a:ext uri="{FF2B5EF4-FFF2-40B4-BE49-F238E27FC236}">
                <a16:creationId xmlns:a16="http://schemas.microsoft.com/office/drawing/2014/main" xmlns="" id="{36E76B51-1410-398B-D2F2-6B803B7399C7}"/>
              </a:ext>
            </a:extLst>
          </p:cNvPr>
          <p:cNvSpPr>
            <a:spLocks noChangeAspect="1" noChangeArrowheads="1"/>
          </p:cNvSpPr>
          <p:nvPr/>
        </p:nvSpPr>
        <p:spPr bwMode="auto">
          <a:xfrm>
            <a:off x="17304313" y="1288865"/>
            <a:ext cx="153592" cy="1535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4116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370915"/>
            <a:ext cx="15767031" cy="2796932"/>
          </a:xfrm>
          <a:prstGeom prst="rect">
            <a:avLst/>
          </a:prstGeom>
        </p:spPr>
        <p:txBody>
          <a:bodyPr lIns="0" tIns="0" rIns="0" bIns="0" rtlCol="0" anchor="t">
            <a:spAutoFit/>
          </a:bodyPr>
          <a:lstStyle/>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CNNs as backbone models for medical image classification and detection tasks. </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Evolution of deep learning architectures (</a:t>
            </a:r>
            <a:r>
              <a:rPr lang="en-US" sz="2609" dirty="0" err="1">
                <a:solidFill>
                  <a:srgbClr val="0F4662"/>
                </a:solidFill>
                <a:latin typeface="Calibri (MS)"/>
                <a:ea typeface="Calibri (MS)"/>
                <a:cs typeface="Calibri (MS)"/>
                <a:sym typeface="Calibri (MS)"/>
              </a:rPr>
              <a:t>AlexNet</a:t>
            </a:r>
            <a:r>
              <a:rPr lang="en-US" sz="2609" dirty="0">
                <a:solidFill>
                  <a:srgbClr val="0F4662"/>
                </a:solidFill>
                <a:latin typeface="Calibri (MS)"/>
                <a:ea typeface="Calibri (MS)"/>
                <a:cs typeface="Calibri (MS)"/>
                <a:sym typeface="Calibri (MS)"/>
              </a:rPr>
              <a:t>, VGG, </a:t>
            </a:r>
            <a:r>
              <a:rPr lang="en-US" sz="2609" dirty="0" err="1">
                <a:solidFill>
                  <a:srgbClr val="0F4662"/>
                </a:solidFill>
                <a:latin typeface="Calibri (MS)"/>
                <a:ea typeface="Calibri (MS)"/>
                <a:cs typeface="Calibri (MS)"/>
                <a:sym typeface="Calibri (MS)"/>
              </a:rPr>
              <a:t>GoogleNet</a:t>
            </a:r>
            <a:r>
              <a:rPr lang="en-US" sz="2609" dirty="0">
                <a:solidFill>
                  <a:srgbClr val="0F4662"/>
                </a:solidFill>
                <a:latin typeface="Calibri (MS)"/>
                <a:ea typeface="Calibri (MS)"/>
                <a:cs typeface="Calibri (MS)"/>
                <a:sym typeface="Calibri (MS)"/>
              </a:rPr>
              <a:t> etc.) applied to different cancer types.</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Use of standard datasets and imaging modalities from histopathology, radiology etc. for benchmarked performance.</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Preprocessing, augmentation, feature extraction approaches to enhance classification performance.</a:t>
            </a:r>
          </a:p>
        </p:txBody>
      </p:sp>
      <p:sp>
        <p:nvSpPr>
          <p:cNvPr id="8" name="TextBox 8"/>
          <p:cNvSpPr txBox="1"/>
          <p:nvPr/>
        </p:nvSpPr>
        <p:spPr>
          <a:xfrm>
            <a:off x="820531" y="446584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170627" y="5487113"/>
            <a:ext cx="15078048" cy="3432728"/>
          </a:xfrm>
          <a:prstGeom prst="rect">
            <a:avLst/>
          </a:prstGeom>
        </p:spPr>
        <p:txBody>
          <a:bodyPr lIns="0" tIns="0" rIns="0" bIns="0" rtlCol="0" anchor="t">
            <a:spAutoFit/>
          </a:bodyPr>
          <a:lstStyle/>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Data scarcity: many studies with small datasets, limited diversity.</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Overfitting / lack of external validation when applying models to new image sources or patient populations.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Heterogeneity across imaging modalities and acquisition protocols makes generalization difficult.</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Lack of interpretability: models classify well but often don’t explain why a particular region led to a decision.</a:t>
            </a:r>
          </a:p>
        </p:txBody>
      </p:sp>
    </p:spTree>
    <p:extLst>
      <p:ext uri="{BB962C8B-B14F-4D97-AF65-F5344CB8AC3E}">
        <p14:creationId xmlns:p14="http://schemas.microsoft.com/office/powerpoint/2010/main" val="1362373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3002418"/>
            <a:ext cx="11913200" cy="5897792"/>
          </a:xfrm>
          <a:prstGeom prst="rect">
            <a:avLst/>
          </a:prstGeom>
        </p:spPr>
        <p:txBody>
          <a:bodyPr lIns="0" tIns="0" rIns="0" bIns="0" rtlCol="0" anchor="t">
            <a:spAutoFit/>
          </a:bodyPr>
          <a:lstStyle/>
          <a:p>
            <a:pPr algn="l">
              <a:lnSpc>
                <a:spcPts val="4673"/>
              </a:lnSpc>
            </a:pPr>
            <a:r>
              <a:rPr lang="en-US" sz="2749" dirty="0">
                <a:solidFill>
                  <a:srgbClr val="0F4662"/>
                </a:solidFill>
                <a:latin typeface="Calibri (MS)"/>
                <a:ea typeface="Calibri (MS)"/>
                <a:cs typeface="Calibri (MS)"/>
                <a:sym typeface="Calibri (MS)"/>
              </a:rPr>
              <a:t>This nationwide Dutch cohort study evaluated the diagnostic accuracy of </a:t>
            </a:r>
          </a:p>
          <a:p>
            <a:pPr algn="l">
              <a:lnSpc>
                <a:spcPts val="4673"/>
              </a:lnSpc>
            </a:pPr>
            <a:r>
              <a:rPr lang="en-US" sz="2749" dirty="0">
                <a:solidFill>
                  <a:srgbClr val="0F4662"/>
                </a:solidFill>
                <a:latin typeface="Calibri (MS)"/>
                <a:ea typeface="Calibri (MS)"/>
                <a:cs typeface="Calibri (MS)"/>
                <a:sym typeface="Calibri (MS)"/>
              </a:rPr>
              <a:t>MRI, CT, and [18F]FDG-PET-CT in detecting lymph node metastases in </a:t>
            </a:r>
          </a:p>
          <a:p>
            <a:pPr algn="l">
              <a:lnSpc>
                <a:spcPts val="4673"/>
              </a:lnSpc>
            </a:pPr>
            <a:r>
              <a:rPr lang="en-US" sz="2749" dirty="0">
                <a:solidFill>
                  <a:srgbClr val="0F4662"/>
                </a:solidFill>
                <a:latin typeface="Calibri (MS)"/>
                <a:ea typeface="Calibri (MS)"/>
                <a:cs typeface="Calibri (MS)"/>
                <a:sym typeface="Calibri (MS)"/>
              </a:rPr>
              <a:t>women with early-stage cervical cancer. Among 1676 MRI, 926 CT, and </a:t>
            </a:r>
          </a:p>
          <a:p>
            <a:pPr algn="l">
              <a:lnSpc>
                <a:spcPts val="4673"/>
              </a:lnSpc>
            </a:pPr>
            <a:r>
              <a:rPr lang="en-US" sz="2749" dirty="0">
                <a:solidFill>
                  <a:srgbClr val="0F4662"/>
                </a:solidFill>
                <a:latin typeface="Calibri (MS)"/>
                <a:ea typeface="Calibri (MS)"/>
                <a:cs typeface="Calibri (MS)"/>
                <a:sym typeface="Calibri (MS)"/>
              </a:rPr>
              <a:t>379 PET-CT scans, [18F]FDG-PET-CT showed the highest sensitivity (80%) </a:t>
            </a:r>
          </a:p>
          <a:p>
            <a:pPr algn="l">
              <a:lnSpc>
                <a:spcPts val="4673"/>
              </a:lnSpc>
            </a:pPr>
            <a:r>
              <a:rPr lang="en-US" sz="2749" dirty="0">
                <a:solidFill>
                  <a:srgbClr val="0F4662"/>
                </a:solidFill>
                <a:latin typeface="Calibri (MS)"/>
                <a:ea typeface="Calibri (MS)"/>
                <a:cs typeface="Calibri (MS)"/>
                <a:sym typeface="Calibri (MS)"/>
              </a:rPr>
              <a:t>and diagnostic performance (AUC 0.814), outperforming MRI (48%, AUC 0.706) </a:t>
            </a:r>
          </a:p>
          <a:p>
            <a:pPr marL="0" lvl="0" indent="0" algn="l">
              <a:lnSpc>
                <a:spcPts val="4673"/>
              </a:lnSpc>
            </a:pPr>
            <a:r>
              <a:rPr lang="en-US" sz="2749" dirty="0">
                <a:solidFill>
                  <a:srgbClr val="0F4662"/>
                </a:solidFill>
                <a:latin typeface="Calibri (MS)"/>
                <a:ea typeface="Calibri (MS)"/>
                <a:cs typeface="Calibri (MS)"/>
                <a:sym typeface="Calibri (MS)"/>
              </a:rPr>
              <a:t>and CT (40%, AUC 0.667), though MRI and CT had higher specificity (92% each vs. 79%). Region-based results were similar for pelvic nodes, but PET-CT performed worse in the common iliac region. Overall, the study concludes that MRI remains a strong first-line modality for staging, while [18F]FDG-PET-CT is useful for verifying suspicious nodes and guiding treatment decisions.</a:t>
            </a:r>
          </a:p>
        </p:txBody>
      </p:sp>
      <p:sp>
        <p:nvSpPr>
          <p:cNvPr id="7" name="TextBox 7"/>
          <p:cNvSpPr txBox="1"/>
          <p:nvPr/>
        </p:nvSpPr>
        <p:spPr>
          <a:xfrm>
            <a:off x="668309" y="210917"/>
            <a:ext cx="14318330" cy="2548522"/>
          </a:xfrm>
          <a:prstGeom prst="rect">
            <a:avLst/>
          </a:prstGeom>
        </p:spPr>
        <p:txBody>
          <a:bodyPr lIns="0" tIns="0" rIns="0" bIns="0" rtlCol="0" anchor="t">
            <a:spAutoFit/>
          </a:bodyPr>
          <a:lstStyle/>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21.  Diagnostic accuracy of MRI, CT, and [18F]FDG-PET-CT in detecting lymph node metastases in clinically early-stage cervical cancer </a:t>
            </a:r>
          </a:p>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 a nationwide Dutch cohort study - 2024</a:t>
            </a:r>
          </a:p>
          <a:p>
            <a:pPr marL="0" lvl="0" indent="0" algn="l">
              <a:lnSpc>
                <a:spcPts val="5073"/>
              </a:lnSpc>
              <a:spcBef>
                <a:spcPct val="0"/>
              </a:spcBef>
            </a:pPr>
            <a:endParaRPr lang="en-US" sz="3624"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8" name="Group 8"/>
          <p:cNvGrpSpPr/>
          <p:nvPr/>
        </p:nvGrpSpPr>
        <p:grpSpPr>
          <a:xfrm>
            <a:off x="11294437" y="1215738"/>
            <a:ext cx="6846933" cy="3954361"/>
            <a:chOff x="0" y="0"/>
            <a:chExt cx="9129244" cy="5272481"/>
          </a:xfrm>
        </p:grpSpPr>
        <p:pic>
          <p:nvPicPr>
            <p:cNvPr id="9" name="Picture 9"/>
            <p:cNvPicPr>
              <a:picLocks noChangeAspect="1"/>
            </p:cNvPicPr>
            <p:nvPr/>
          </p:nvPicPr>
          <p:blipFill>
            <a:blip r:embed="rId4"/>
            <a:srcRect l="1341" r="1341"/>
            <a:stretch>
              <a:fillRect/>
            </a:stretch>
          </p:blipFill>
          <p:spPr>
            <a:xfrm>
              <a:off x="0" y="0"/>
              <a:ext cx="9129244" cy="5272481"/>
            </a:xfrm>
            <a:prstGeom prst="rect">
              <a:avLst/>
            </a:prstGeom>
          </p:spPr>
        </p:pic>
      </p:grpSp>
      <p:sp>
        <p:nvSpPr>
          <p:cNvPr id="10" name="TextBox 10"/>
          <p:cNvSpPr txBox="1"/>
          <p:nvPr/>
        </p:nvSpPr>
        <p:spPr>
          <a:xfrm>
            <a:off x="668309" y="2410973"/>
            <a:ext cx="7571362" cy="372370"/>
          </a:xfrm>
          <a:prstGeom prst="rect">
            <a:avLst/>
          </a:prstGeom>
        </p:spPr>
        <p:txBody>
          <a:bodyPr lIns="0" tIns="0" rIns="0" bIns="0" rtlCol="0" anchor="t">
            <a:spAutoFit/>
          </a:bodyPr>
          <a:lstStyle/>
          <a:p>
            <a:pPr algn="l">
              <a:lnSpc>
                <a:spcPts val="3291"/>
              </a:lnSpc>
            </a:pPr>
            <a:r>
              <a:rPr lang="en-US" sz="1935" dirty="0">
                <a:solidFill>
                  <a:srgbClr val="0F4662"/>
                </a:solidFill>
                <a:latin typeface="Quicksand"/>
                <a:ea typeface="Quicksand"/>
                <a:cs typeface="Quicksand"/>
                <a:sym typeface="Quicksand"/>
              </a:rPr>
              <a:t>Ester P. Olthof, Brenda J. </a:t>
            </a:r>
            <a:r>
              <a:rPr lang="en-US" sz="1935" dirty="0" err="1">
                <a:solidFill>
                  <a:srgbClr val="0F4662"/>
                </a:solidFill>
                <a:latin typeface="Quicksand"/>
                <a:ea typeface="Quicksand"/>
                <a:cs typeface="Quicksand"/>
                <a:sym typeface="Quicksand"/>
              </a:rPr>
              <a:t>Bergink-Voorthuis</a:t>
            </a:r>
            <a:r>
              <a:rPr lang="en-US" sz="1935" dirty="0">
                <a:solidFill>
                  <a:srgbClr val="0F4662"/>
                </a:solidFill>
                <a:latin typeface="Quicksand"/>
                <a:ea typeface="Quicksand"/>
                <a:cs typeface="Quicksand"/>
                <a:sym typeface="Quicksand"/>
              </a:rPr>
              <a:t>, et al</a:t>
            </a:r>
          </a:p>
        </p:txBody>
      </p:sp>
    </p:spTree>
    <p:extLst>
      <p:ext uri="{BB962C8B-B14F-4D97-AF65-F5344CB8AC3E}">
        <p14:creationId xmlns:p14="http://schemas.microsoft.com/office/powerpoint/2010/main" val="3483967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370915"/>
            <a:ext cx="15767031" cy="2796932"/>
          </a:xfrm>
          <a:prstGeom prst="rect">
            <a:avLst/>
          </a:prstGeom>
        </p:spPr>
        <p:txBody>
          <a:bodyPr lIns="0" tIns="0" rIns="0" bIns="0" rtlCol="0" anchor="t">
            <a:spAutoFit/>
          </a:bodyPr>
          <a:lstStyle/>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Comparative evaluation of imaging modalities (MRI, CT, PET-CT) for cervical cancer nodal staging.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[18F]FDG-PET-CT offers higher sensitivity and overall diagnostic accuracy.</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MRI remains the routine imaging tool for local and regional staging.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Combining MRI with PET-CT verification enhances reliability in high-risk cases.</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Accurate nodal detection is crucial for staging, prognosis, and treatment planning.</a:t>
            </a:r>
          </a:p>
        </p:txBody>
      </p:sp>
      <p:sp>
        <p:nvSpPr>
          <p:cNvPr id="8" name="TextBox 8"/>
          <p:cNvSpPr txBox="1"/>
          <p:nvPr/>
        </p:nvSpPr>
        <p:spPr>
          <a:xfrm>
            <a:off x="820531" y="446584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170627" y="5487113"/>
            <a:ext cx="15078048" cy="2864131"/>
          </a:xfrm>
          <a:prstGeom prst="rect">
            <a:avLst/>
          </a:prstGeom>
        </p:spPr>
        <p:txBody>
          <a:bodyPr lIns="0" tIns="0" rIns="0" bIns="0" rtlCol="0" anchor="t">
            <a:spAutoFit/>
          </a:bodyPr>
          <a:lstStyle/>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Lower specificity of PET-CT compared to MRI/CT, risking false positives.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PET-CT underperforms in certain regions (e.g., common iliac nodes).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Limited accessibility and higher cost of PET-CT compared to MRI/CT.</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Retrospective study design with missing pathology data imputed (possible bias).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Need for prospective validation and standardization of imaging workflows.</a:t>
            </a:r>
          </a:p>
        </p:txBody>
      </p:sp>
    </p:spTree>
    <p:extLst>
      <p:ext uri="{BB962C8B-B14F-4D97-AF65-F5344CB8AC3E}">
        <p14:creationId xmlns:p14="http://schemas.microsoft.com/office/powerpoint/2010/main" val="3670156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2184135"/>
            <a:ext cx="10428391" cy="7074165"/>
          </a:xfrm>
          <a:prstGeom prst="rect">
            <a:avLst/>
          </a:prstGeom>
        </p:spPr>
        <p:txBody>
          <a:bodyPr lIns="0" tIns="0" rIns="0" bIns="0" rtlCol="0" anchor="t">
            <a:spAutoFit/>
          </a:bodyPr>
          <a:lstStyle/>
          <a:p>
            <a:pPr marL="0" lvl="0" indent="0" algn="l">
              <a:lnSpc>
                <a:spcPts val="4673"/>
              </a:lnSpc>
            </a:pPr>
            <a:r>
              <a:rPr lang="en-US" sz="2749" dirty="0">
                <a:solidFill>
                  <a:srgbClr val="0F4662"/>
                </a:solidFill>
                <a:latin typeface="Calibri (MS)"/>
                <a:ea typeface="Calibri (MS)"/>
                <a:cs typeface="Calibri (MS)"/>
                <a:sym typeface="Calibri (MS)"/>
              </a:rPr>
              <a:t>This review examines how artificial intelligence (AI), especially machine learning (ML) and deep learning (DL), is changing cancer detection by enhancing accuracy, speed, and efficiency across radiology, pathology, genomics, and clinical decision support. AI tools are being used not only to detect lesions in imaging but also to analyze genomic data, predict patient risk, and support personalized screening and therapy planning. The article also discusses how AI has improved workflows by assisting pathologists through tasks like tumor segmentation, feature extraction, and virtual staining. Despite these advances, key issues remain such as data bias, lack of standard datasets, regulatory/ethical hurdles, interpretability of models, and challenges in deploying AI tools in real clinical environments. </a:t>
            </a:r>
          </a:p>
        </p:txBody>
      </p:sp>
      <p:sp>
        <p:nvSpPr>
          <p:cNvPr id="7" name="TextBox 7"/>
          <p:cNvSpPr txBox="1"/>
          <p:nvPr/>
        </p:nvSpPr>
        <p:spPr>
          <a:xfrm>
            <a:off x="668309" y="210917"/>
            <a:ext cx="14318330" cy="1261571"/>
          </a:xfrm>
          <a:prstGeom prst="rect">
            <a:avLst/>
          </a:prstGeom>
        </p:spPr>
        <p:txBody>
          <a:bodyPr lIns="0" tIns="0" rIns="0" bIns="0" rtlCol="0" anchor="t">
            <a:spAutoFit/>
          </a:bodyPr>
          <a:lstStyle/>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22. The evolving landscape: Role of artificial intelligence in cancer detection - 2024</a:t>
            </a:r>
          </a:p>
          <a:p>
            <a:pPr marL="0" lvl="0" indent="0" algn="l">
              <a:lnSpc>
                <a:spcPts val="5073"/>
              </a:lnSpc>
              <a:spcBef>
                <a:spcPct val="0"/>
              </a:spcBef>
            </a:pPr>
            <a:endParaRPr lang="en-US" sz="3624"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8" name="Group 8"/>
          <p:cNvGrpSpPr/>
          <p:nvPr/>
        </p:nvGrpSpPr>
        <p:grpSpPr>
          <a:xfrm>
            <a:off x="11294437" y="1215738"/>
            <a:ext cx="6846933" cy="6300458"/>
            <a:chOff x="0" y="0"/>
            <a:chExt cx="9129244" cy="8400611"/>
          </a:xfrm>
        </p:grpSpPr>
        <p:pic>
          <p:nvPicPr>
            <p:cNvPr id="9" name="Picture 9"/>
            <p:cNvPicPr>
              <a:picLocks noChangeAspect="1"/>
            </p:cNvPicPr>
            <p:nvPr/>
          </p:nvPicPr>
          <p:blipFill>
            <a:blip r:embed="rId4"/>
            <a:srcRect t="125" b="125"/>
            <a:stretch>
              <a:fillRect/>
            </a:stretch>
          </p:blipFill>
          <p:spPr>
            <a:xfrm>
              <a:off x="0" y="0"/>
              <a:ext cx="9129244" cy="8400611"/>
            </a:xfrm>
            <a:prstGeom prst="rect">
              <a:avLst/>
            </a:prstGeom>
          </p:spPr>
        </p:pic>
      </p:grpSp>
      <p:sp>
        <p:nvSpPr>
          <p:cNvPr id="10" name="TextBox 10"/>
          <p:cNvSpPr txBox="1"/>
          <p:nvPr/>
        </p:nvSpPr>
        <p:spPr>
          <a:xfrm>
            <a:off x="668309" y="1386763"/>
            <a:ext cx="10428391" cy="372370"/>
          </a:xfrm>
          <a:prstGeom prst="rect">
            <a:avLst/>
          </a:prstGeom>
        </p:spPr>
        <p:txBody>
          <a:bodyPr lIns="0" tIns="0" rIns="0" bIns="0" rtlCol="0" anchor="t">
            <a:spAutoFit/>
          </a:bodyPr>
          <a:lstStyle/>
          <a:p>
            <a:pPr algn="l">
              <a:lnSpc>
                <a:spcPts val="3291"/>
              </a:lnSpc>
            </a:pPr>
            <a:r>
              <a:rPr lang="en-US" sz="1935" dirty="0">
                <a:solidFill>
                  <a:srgbClr val="0F4662"/>
                </a:solidFill>
                <a:latin typeface="Quicksand"/>
                <a:ea typeface="Quicksand"/>
                <a:cs typeface="Quicksand"/>
                <a:sym typeface="Quicksand"/>
              </a:rPr>
              <a:t>Praveen Kumar, </a:t>
            </a:r>
            <a:r>
              <a:rPr lang="en-US" sz="1935" dirty="0" err="1">
                <a:solidFill>
                  <a:srgbClr val="0F4662"/>
                </a:solidFill>
                <a:latin typeface="Quicksand"/>
                <a:ea typeface="Quicksand"/>
                <a:cs typeface="Quicksand"/>
                <a:sym typeface="Quicksand"/>
              </a:rPr>
              <a:t>Sakshi</a:t>
            </a:r>
            <a:r>
              <a:rPr lang="en-US" sz="1935" dirty="0">
                <a:solidFill>
                  <a:srgbClr val="0F4662"/>
                </a:solidFill>
                <a:latin typeface="Quicksand"/>
                <a:ea typeface="Quicksand"/>
                <a:cs typeface="Quicksand"/>
                <a:sym typeface="Quicksand"/>
              </a:rPr>
              <a:t> V. </a:t>
            </a:r>
            <a:r>
              <a:rPr lang="en-US" sz="1935" dirty="0" err="1">
                <a:solidFill>
                  <a:srgbClr val="0F4662"/>
                </a:solidFill>
                <a:latin typeface="Quicksand"/>
                <a:ea typeface="Quicksand"/>
                <a:cs typeface="Quicksand"/>
                <a:sym typeface="Quicksand"/>
              </a:rPr>
              <a:t>Izankar</a:t>
            </a:r>
            <a:r>
              <a:rPr lang="en-US" sz="1935" dirty="0">
                <a:solidFill>
                  <a:srgbClr val="0F4662"/>
                </a:solidFill>
                <a:latin typeface="Quicksand"/>
                <a:ea typeface="Quicksand"/>
                <a:cs typeface="Quicksand"/>
                <a:sym typeface="Quicksand"/>
              </a:rPr>
              <a:t>, </a:t>
            </a:r>
            <a:r>
              <a:rPr lang="en-US" sz="1935" dirty="0" err="1">
                <a:solidFill>
                  <a:srgbClr val="0F4662"/>
                </a:solidFill>
                <a:latin typeface="Quicksand"/>
                <a:ea typeface="Quicksand"/>
                <a:cs typeface="Quicksand"/>
                <a:sym typeface="Quicksand"/>
              </a:rPr>
              <a:t>Induni</a:t>
            </a:r>
            <a:r>
              <a:rPr lang="en-US" sz="1935" dirty="0">
                <a:solidFill>
                  <a:srgbClr val="0F4662"/>
                </a:solidFill>
                <a:latin typeface="Quicksand"/>
                <a:ea typeface="Quicksand"/>
                <a:cs typeface="Quicksand"/>
                <a:sym typeface="Quicksand"/>
              </a:rPr>
              <a:t> N. </a:t>
            </a:r>
            <a:r>
              <a:rPr lang="en-US" sz="1935" dirty="0" err="1">
                <a:solidFill>
                  <a:srgbClr val="0F4662"/>
                </a:solidFill>
                <a:latin typeface="Quicksand"/>
                <a:ea typeface="Quicksand"/>
                <a:cs typeface="Quicksand"/>
                <a:sym typeface="Quicksand"/>
              </a:rPr>
              <a:t>Weerarathna</a:t>
            </a:r>
            <a:r>
              <a:rPr lang="en-US" sz="1935" dirty="0">
                <a:solidFill>
                  <a:srgbClr val="0F4662"/>
                </a:solidFill>
                <a:latin typeface="Quicksand"/>
                <a:ea typeface="Quicksand"/>
                <a:cs typeface="Quicksand"/>
                <a:sym typeface="Quicksand"/>
              </a:rPr>
              <a:t>, David Raymond </a:t>
            </a:r>
            <a:r>
              <a:rPr lang="en-US" sz="1935" dirty="0" err="1">
                <a:solidFill>
                  <a:srgbClr val="0F4662"/>
                </a:solidFill>
                <a:latin typeface="Quicksand"/>
                <a:ea typeface="Quicksand"/>
                <a:cs typeface="Quicksand"/>
                <a:sym typeface="Quicksand"/>
              </a:rPr>
              <a:t>Prateek</a:t>
            </a:r>
            <a:r>
              <a:rPr lang="en-US" sz="1935" dirty="0">
                <a:solidFill>
                  <a:srgbClr val="0F4662"/>
                </a:solidFill>
                <a:latin typeface="Quicksand"/>
                <a:ea typeface="Quicksand"/>
                <a:cs typeface="Quicksand"/>
                <a:sym typeface="Quicksand"/>
              </a:rPr>
              <a:t> </a:t>
            </a:r>
            <a:r>
              <a:rPr lang="en-US" sz="1935" dirty="0" err="1">
                <a:solidFill>
                  <a:srgbClr val="0F4662"/>
                </a:solidFill>
                <a:latin typeface="Quicksand"/>
                <a:ea typeface="Quicksand"/>
                <a:cs typeface="Quicksand"/>
                <a:sym typeface="Quicksand"/>
              </a:rPr>
              <a:t>Verma</a:t>
            </a:r>
            <a:endParaRPr lang="en-US" sz="1935" dirty="0">
              <a:solidFill>
                <a:srgbClr val="0F4662"/>
              </a:solidFill>
              <a:latin typeface="Quicksand"/>
              <a:ea typeface="Quicksand"/>
              <a:cs typeface="Quicksand"/>
              <a:sym typeface="Quicksand"/>
              <a:hlinkClick r:id="rId5" tooltip="https://link.springer.com/article/10.1186/s13244-023-01589-1#auth-Ester_P_-Olthof-Aff1-Aff2"/>
            </a:endParaRPr>
          </a:p>
        </p:txBody>
      </p:sp>
    </p:spTree>
    <p:extLst>
      <p:ext uri="{BB962C8B-B14F-4D97-AF65-F5344CB8AC3E}">
        <p14:creationId xmlns:p14="http://schemas.microsoft.com/office/powerpoint/2010/main" val="1601382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671710"/>
            <a:ext cx="14607774" cy="3353266"/>
          </a:xfrm>
          <a:prstGeom prst="rect">
            <a:avLst/>
          </a:prstGeom>
        </p:spPr>
        <p:txBody>
          <a:bodyPr lIns="0" tIns="0" rIns="0" bIns="0" rtlCol="0" anchor="t">
            <a:spAutoFit/>
          </a:bodyPr>
          <a:lstStyle/>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AI enhancing imaging and radiology for lesion detection and diagnostic precision.</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Pathology / histopathology augmented by AI: automated segmentation, classification, virtual staining.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Use of genomics and multi-omics data integrated with AI for personalized cancer risk stratification and treatment planning.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Clinical decision support systems (CDSS) helping clinicians with evidence-based decisions, treatment planning, prognostics.</a:t>
            </a:r>
          </a:p>
        </p:txBody>
      </p:sp>
      <p:sp>
        <p:nvSpPr>
          <p:cNvPr id="8" name="TextBox 8"/>
          <p:cNvSpPr txBox="1"/>
          <p:nvPr/>
        </p:nvSpPr>
        <p:spPr>
          <a:xfrm>
            <a:off x="820531" y="5057775"/>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099664" y="6053040"/>
            <a:ext cx="15078048" cy="2864131"/>
          </a:xfrm>
          <a:prstGeom prst="rect">
            <a:avLst/>
          </a:prstGeom>
        </p:spPr>
        <p:txBody>
          <a:bodyPr lIns="0" tIns="0" rIns="0" bIns="0" rtlCol="0" anchor="t">
            <a:spAutoFit/>
          </a:bodyPr>
          <a:lstStyle/>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Data bias and lack of representativeness in datasets (leading to poor generalization across populations). </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Absence of widely accepted benchmark datasets and standardization for model evaluation.</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Low interpretability / “black box” nature of many DL models – difficult for clinicians to trust and understand predictions.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Regulatory, ethical, and privacy issues in collecting and using medical/imaging/genomic data.</a:t>
            </a:r>
          </a:p>
        </p:txBody>
      </p:sp>
    </p:spTree>
    <p:extLst>
      <p:ext uri="{BB962C8B-B14F-4D97-AF65-F5344CB8AC3E}">
        <p14:creationId xmlns:p14="http://schemas.microsoft.com/office/powerpoint/2010/main" val="1078411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2348893"/>
            <a:ext cx="11042070" cy="6485979"/>
          </a:xfrm>
          <a:prstGeom prst="rect">
            <a:avLst/>
          </a:prstGeom>
        </p:spPr>
        <p:txBody>
          <a:bodyPr lIns="0" tIns="0" rIns="0" bIns="0" rtlCol="0" anchor="t">
            <a:spAutoFit/>
          </a:bodyPr>
          <a:lstStyle/>
          <a:p>
            <a:pPr marL="0" lvl="0" indent="0" algn="l">
              <a:lnSpc>
                <a:spcPts val="4673"/>
              </a:lnSpc>
            </a:pPr>
            <a:r>
              <a:rPr lang="en-US" sz="2749" dirty="0">
                <a:solidFill>
                  <a:srgbClr val="0F4662"/>
                </a:solidFill>
                <a:latin typeface="Calibri (MS)"/>
                <a:ea typeface="Calibri (MS)"/>
                <a:cs typeface="Calibri (MS)"/>
                <a:sym typeface="Calibri (MS)"/>
              </a:rPr>
              <a:t>This article reviews recent developments in digital sensing technologies that are enabling earlier, more precise cancer detection and management. It covers non-invasive platforms like wearables, liquid biopsies, and other sensor-based systems that monitor biomarkers or physiological changes. The paper shows that these digital tools can detect subtle biological signals before clinical symptoms appear, improving the potential for early intervention. It also discusses integration with data processing methods and AI to enhance sensitivity, reduce false positives, and scale up for large population screening. Finally, the authors touch on challenges—such as ensuring sensor reliability, data privacy, and regulatory approval—that need to be overcome for these technologies to become widely used.</a:t>
            </a:r>
          </a:p>
        </p:txBody>
      </p:sp>
      <p:sp>
        <p:nvSpPr>
          <p:cNvPr id="7" name="TextBox 7"/>
          <p:cNvSpPr txBox="1"/>
          <p:nvPr/>
        </p:nvSpPr>
        <p:spPr>
          <a:xfrm>
            <a:off x="668309" y="210917"/>
            <a:ext cx="14318330" cy="1905046"/>
          </a:xfrm>
          <a:prstGeom prst="rect">
            <a:avLst/>
          </a:prstGeom>
        </p:spPr>
        <p:txBody>
          <a:bodyPr lIns="0" tIns="0" rIns="0" bIns="0" rtlCol="0" anchor="t">
            <a:spAutoFit/>
          </a:bodyPr>
          <a:lstStyle/>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23.  Digital sensing technologies in cancer care: A new era in early detection and personalized diagnosis  - 2025</a:t>
            </a:r>
          </a:p>
          <a:p>
            <a:pPr marL="0" lvl="0" indent="0" algn="l">
              <a:lnSpc>
                <a:spcPts val="5073"/>
              </a:lnSpc>
              <a:spcBef>
                <a:spcPct val="0"/>
              </a:spcBef>
            </a:pPr>
            <a:endParaRPr lang="en-US" sz="3624"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8" name="Group 8"/>
          <p:cNvGrpSpPr/>
          <p:nvPr/>
        </p:nvGrpSpPr>
        <p:grpSpPr>
          <a:xfrm>
            <a:off x="12171121" y="1215738"/>
            <a:ext cx="5970248" cy="7586262"/>
            <a:chOff x="0" y="0"/>
            <a:chExt cx="7960331" cy="10115016"/>
          </a:xfrm>
        </p:grpSpPr>
        <p:pic>
          <p:nvPicPr>
            <p:cNvPr id="9" name="Picture 9"/>
            <p:cNvPicPr>
              <a:picLocks noChangeAspect="1"/>
            </p:cNvPicPr>
            <p:nvPr/>
          </p:nvPicPr>
          <p:blipFill>
            <a:blip r:embed="rId4"/>
            <a:srcRect l="1018" r="1018"/>
            <a:stretch>
              <a:fillRect/>
            </a:stretch>
          </p:blipFill>
          <p:spPr>
            <a:xfrm>
              <a:off x="0" y="0"/>
              <a:ext cx="7960331" cy="10115016"/>
            </a:xfrm>
            <a:prstGeom prst="rect">
              <a:avLst/>
            </a:prstGeom>
          </p:spPr>
        </p:pic>
      </p:grpSp>
      <p:sp>
        <p:nvSpPr>
          <p:cNvPr id="10" name="TextBox 10"/>
          <p:cNvSpPr txBox="1"/>
          <p:nvPr/>
        </p:nvSpPr>
        <p:spPr>
          <a:xfrm>
            <a:off x="668309" y="1743593"/>
            <a:ext cx="10428391" cy="372370"/>
          </a:xfrm>
          <a:prstGeom prst="rect">
            <a:avLst/>
          </a:prstGeom>
        </p:spPr>
        <p:txBody>
          <a:bodyPr lIns="0" tIns="0" rIns="0" bIns="0" rtlCol="0" anchor="t">
            <a:spAutoFit/>
          </a:bodyPr>
          <a:lstStyle/>
          <a:p>
            <a:pPr algn="l">
              <a:lnSpc>
                <a:spcPts val="3291"/>
              </a:lnSpc>
            </a:pPr>
            <a:r>
              <a:rPr lang="en-US" sz="1935" dirty="0">
                <a:solidFill>
                  <a:srgbClr val="0F4662"/>
                </a:solidFill>
                <a:latin typeface="Quicksand"/>
                <a:ea typeface="Quicksand"/>
                <a:cs typeface="Quicksand"/>
                <a:sym typeface="Quicksand"/>
              </a:rPr>
              <a:t>Muge </a:t>
            </a:r>
            <a:r>
              <a:rPr lang="en-US" sz="1935" dirty="0" err="1">
                <a:solidFill>
                  <a:srgbClr val="0F4662"/>
                </a:solidFill>
                <a:latin typeface="Quicksand"/>
                <a:ea typeface="Quicksand"/>
                <a:cs typeface="Quicksand"/>
                <a:sym typeface="Quicksand"/>
              </a:rPr>
              <a:t>Yucel</a:t>
            </a:r>
            <a:r>
              <a:rPr lang="en-US" sz="1935" dirty="0">
                <a:solidFill>
                  <a:srgbClr val="0F4662"/>
                </a:solidFill>
                <a:latin typeface="Quicksand"/>
                <a:ea typeface="Quicksand"/>
                <a:cs typeface="Quicksand"/>
                <a:sym typeface="Quicksand"/>
              </a:rPr>
              <a:t>, Ahmet </a:t>
            </a:r>
            <a:r>
              <a:rPr lang="en-US" sz="1935" dirty="0" err="1">
                <a:solidFill>
                  <a:srgbClr val="0F4662"/>
                </a:solidFill>
                <a:latin typeface="Quicksand"/>
                <a:ea typeface="Quicksand"/>
                <a:cs typeface="Quicksand"/>
                <a:sym typeface="Quicksand"/>
              </a:rPr>
              <a:t>Önder</a:t>
            </a:r>
            <a:r>
              <a:rPr lang="en-US" sz="1935" dirty="0">
                <a:solidFill>
                  <a:srgbClr val="0F4662"/>
                </a:solidFill>
                <a:latin typeface="Quicksand"/>
                <a:ea typeface="Quicksand"/>
                <a:cs typeface="Quicksand"/>
                <a:sym typeface="Quicksand"/>
              </a:rPr>
              <a:t>, </a:t>
            </a:r>
            <a:r>
              <a:rPr lang="en-US" sz="1935" dirty="0" err="1">
                <a:solidFill>
                  <a:srgbClr val="0F4662"/>
                </a:solidFill>
                <a:latin typeface="Quicksand"/>
                <a:ea typeface="Quicksand"/>
                <a:cs typeface="Quicksand"/>
                <a:sym typeface="Quicksand"/>
              </a:rPr>
              <a:t>Tolunay</a:t>
            </a:r>
            <a:r>
              <a:rPr lang="en-US" sz="1935" dirty="0">
                <a:solidFill>
                  <a:srgbClr val="0F4662"/>
                </a:solidFill>
                <a:latin typeface="Quicksand"/>
                <a:ea typeface="Quicksand"/>
                <a:cs typeface="Quicksand"/>
                <a:sym typeface="Quicksand"/>
              </a:rPr>
              <a:t> Kurt, et al</a:t>
            </a:r>
          </a:p>
        </p:txBody>
      </p:sp>
    </p:spTree>
    <p:extLst>
      <p:ext uri="{BB962C8B-B14F-4D97-AF65-F5344CB8AC3E}">
        <p14:creationId xmlns:p14="http://schemas.microsoft.com/office/powerpoint/2010/main" val="656902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597147"/>
            <a:ext cx="14607774" cy="2796932"/>
          </a:xfrm>
          <a:prstGeom prst="rect">
            <a:avLst/>
          </a:prstGeom>
        </p:spPr>
        <p:txBody>
          <a:bodyPr lIns="0" tIns="0" rIns="0" bIns="0" rtlCol="0" anchor="t">
            <a:spAutoFit/>
          </a:bodyPr>
          <a:lstStyle/>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Use of wearable devices and sensors for continuous or frequent monitoring.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Liquid biopsy and non-invasive biomarker detection via sensors.</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Integration of AI/data analytics with sensing technologies for better detection accuracy and signal processing.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Potential for population-scale screening using inexpensive and accessible sensing tools.</a:t>
            </a:r>
          </a:p>
        </p:txBody>
      </p:sp>
      <p:sp>
        <p:nvSpPr>
          <p:cNvPr id="8" name="TextBox 8"/>
          <p:cNvSpPr txBox="1"/>
          <p:nvPr/>
        </p:nvSpPr>
        <p:spPr>
          <a:xfrm>
            <a:off x="820531" y="4684340"/>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099664" y="5895657"/>
            <a:ext cx="14607774" cy="2864131"/>
          </a:xfrm>
          <a:prstGeom prst="rect">
            <a:avLst/>
          </a:prstGeom>
        </p:spPr>
        <p:txBody>
          <a:bodyPr lIns="0" tIns="0" rIns="0" bIns="0" rtlCol="0" anchor="t">
            <a:spAutoFit/>
          </a:bodyPr>
          <a:lstStyle/>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Sensor reliability and consistency: variation in hardware, environment, and sample collection can affect results.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Data privacy, security, and ethical concerns when gathering continuous or sensitive biological data.</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Regulatory and validation hurdles: proving equivalence/accuracy vs standard clinical methods.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Reducing false positives / false negatives, especially in low-signal or pre-symptomatic stages.</a:t>
            </a:r>
          </a:p>
        </p:txBody>
      </p:sp>
    </p:spTree>
    <p:extLst>
      <p:ext uri="{BB962C8B-B14F-4D97-AF65-F5344CB8AC3E}">
        <p14:creationId xmlns:p14="http://schemas.microsoft.com/office/powerpoint/2010/main" val="1587613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210917"/>
            <a:ext cx="14318330" cy="1905046"/>
          </a:xfrm>
          <a:prstGeom prst="rect">
            <a:avLst/>
          </a:prstGeom>
        </p:spPr>
        <p:txBody>
          <a:bodyPr lIns="0" tIns="0" rIns="0" bIns="0" rtlCol="0" anchor="t">
            <a:spAutoFit/>
          </a:bodyPr>
          <a:lstStyle/>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24.  Transforming cancer screening: the potential of multi-cancer early detection </a:t>
            </a:r>
          </a:p>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(MCED) technologies - 2025</a:t>
            </a:r>
          </a:p>
          <a:p>
            <a:pPr marL="0" lvl="0" indent="0" algn="l">
              <a:lnSpc>
                <a:spcPts val="5073"/>
              </a:lnSpc>
              <a:spcBef>
                <a:spcPct val="0"/>
              </a:spcBef>
            </a:pPr>
            <a:endParaRPr lang="en-US" sz="3624"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7" name="Group 7"/>
          <p:cNvGrpSpPr/>
          <p:nvPr/>
        </p:nvGrpSpPr>
        <p:grpSpPr>
          <a:xfrm>
            <a:off x="12970272" y="1502383"/>
            <a:ext cx="5171098" cy="2951690"/>
            <a:chOff x="0" y="0"/>
            <a:chExt cx="6894797" cy="3935587"/>
          </a:xfrm>
        </p:grpSpPr>
        <p:pic>
          <p:nvPicPr>
            <p:cNvPr id="8" name="Picture 8"/>
            <p:cNvPicPr>
              <a:picLocks noChangeAspect="1"/>
            </p:cNvPicPr>
            <p:nvPr/>
          </p:nvPicPr>
          <p:blipFill>
            <a:blip r:embed="rId4"/>
            <a:srcRect t="7162" b="7162"/>
            <a:stretch>
              <a:fillRect/>
            </a:stretch>
          </p:blipFill>
          <p:spPr>
            <a:xfrm>
              <a:off x="0" y="0"/>
              <a:ext cx="6894797" cy="3935587"/>
            </a:xfrm>
            <a:prstGeom prst="rect">
              <a:avLst/>
            </a:prstGeom>
          </p:spPr>
        </p:pic>
      </p:grpSp>
      <p:sp>
        <p:nvSpPr>
          <p:cNvPr id="9" name="TextBox 9"/>
          <p:cNvSpPr txBox="1"/>
          <p:nvPr/>
        </p:nvSpPr>
        <p:spPr>
          <a:xfrm>
            <a:off x="668309" y="2642986"/>
            <a:ext cx="11519384" cy="5897792"/>
          </a:xfrm>
          <a:prstGeom prst="rect">
            <a:avLst/>
          </a:prstGeom>
        </p:spPr>
        <p:txBody>
          <a:bodyPr lIns="0" tIns="0" rIns="0" bIns="0" rtlCol="0" anchor="t">
            <a:spAutoFit/>
          </a:bodyPr>
          <a:lstStyle/>
          <a:p>
            <a:pPr marL="0" lvl="0" indent="0" algn="l">
              <a:lnSpc>
                <a:spcPts val="4673"/>
              </a:lnSpc>
            </a:pPr>
            <a:r>
              <a:rPr lang="en-US" sz="2749" dirty="0">
                <a:solidFill>
                  <a:srgbClr val="0F4662"/>
                </a:solidFill>
                <a:latin typeface="Calibri (MS)"/>
                <a:ea typeface="Calibri (MS)"/>
                <a:cs typeface="Calibri (MS)"/>
                <a:sym typeface="Calibri (MS)"/>
              </a:rPr>
              <a:t>This paper reviews Multi-Cancer Early Detection (MCED) assays that use liquid biopsies to screen for multiple cancer types simultaneously, detecting molecular signals like DNA mutations, methylation patterns, and </a:t>
            </a:r>
            <a:r>
              <a:rPr lang="en-US" sz="2749" dirty="0" err="1">
                <a:solidFill>
                  <a:srgbClr val="0F4662"/>
                </a:solidFill>
                <a:latin typeface="Calibri (MS)"/>
                <a:ea typeface="Calibri (MS)"/>
                <a:cs typeface="Calibri (MS)"/>
                <a:sym typeface="Calibri (MS)"/>
              </a:rPr>
              <a:t>fragmentomic</a:t>
            </a:r>
            <a:r>
              <a:rPr lang="en-US" sz="2749" dirty="0">
                <a:solidFill>
                  <a:srgbClr val="0F4662"/>
                </a:solidFill>
                <a:latin typeface="Calibri (MS)"/>
                <a:ea typeface="Calibri (MS)"/>
                <a:cs typeface="Calibri (MS)"/>
                <a:sym typeface="Calibri (MS)"/>
              </a:rPr>
              <a:t> features before symptoms appear. Large clinical trials show MCED tests can achieve 50–95% sensitivity with 89–99% specificity across multiple cancers. It highlights how MCED has the potential to fill screening gaps—especially for cancer types that don’t currently have recommended screening programs. However, it cautions that challenges remain: improving accuracy (especially for early-stage disease), ethical and psychosocial impacts, cost, and healthcare system integration are major hurdles before MCED can be widely adopted. </a:t>
            </a:r>
          </a:p>
        </p:txBody>
      </p:sp>
      <p:sp>
        <p:nvSpPr>
          <p:cNvPr id="10" name="TextBox 10"/>
          <p:cNvSpPr txBox="1"/>
          <p:nvPr/>
        </p:nvSpPr>
        <p:spPr>
          <a:xfrm>
            <a:off x="668309" y="1692980"/>
            <a:ext cx="10428391" cy="372370"/>
          </a:xfrm>
          <a:prstGeom prst="rect">
            <a:avLst/>
          </a:prstGeom>
        </p:spPr>
        <p:txBody>
          <a:bodyPr lIns="0" tIns="0" rIns="0" bIns="0" rtlCol="0" anchor="t">
            <a:spAutoFit/>
          </a:bodyPr>
          <a:lstStyle/>
          <a:p>
            <a:pPr algn="l">
              <a:lnSpc>
                <a:spcPts val="3291"/>
              </a:lnSpc>
            </a:pPr>
            <a:r>
              <a:rPr lang="en-US" sz="1935" dirty="0">
                <a:solidFill>
                  <a:srgbClr val="0F4662"/>
                </a:solidFill>
                <a:latin typeface="Quicksand"/>
                <a:ea typeface="Quicksand"/>
                <a:cs typeface="Quicksand"/>
                <a:sym typeface="Quicksand"/>
              </a:rPr>
              <a:t>Mitsuho Imai, Yoshiaki </a:t>
            </a:r>
            <a:r>
              <a:rPr lang="en-US" sz="1935" dirty="0" err="1">
                <a:solidFill>
                  <a:srgbClr val="0F4662"/>
                </a:solidFill>
                <a:latin typeface="Quicksand"/>
                <a:ea typeface="Quicksand"/>
                <a:cs typeface="Quicksand"/>
                <a:sym typeface="Quicksand"/>
              </a:rPr>
              <a:t>Nakamur</a:t>
            </a:r>
            <a:r>
              <a:rPr lang="en-US" sz="1935" dirty="0">
                <a:solidFill>
                  <a:srgbClr val="0F4662"/>
                </a:solidFill>
                <a:latin typeface="Quicksand"/>
                <a:ea typeface="Quicksand"/>
                <a:cs typeface="Quicksand"/>
                <a:sym typeface="Quicksand"/>
              </a:rPr>
              <a:t>, Takayuki Yoshino</a:t>
            </a:r>
            <a:endParaRPr lang="en-US" sz="1935" dirty="0">
              <a:solidFill>
                <a:srgbClr val="0F4662"/>
              </a:solidFill>
              <a:latin typeface="Quicksand"/>
              <a:ea typeface="Quicksand"/>
              <a:cs typeface="Quicksand"/>
              <a:sym typeface="Quicksand"/>
              <a:hlinkClick r:id="rId5" tooltip="https://pubmed.ncbi.nlm.nih.gov/?term=%22Yoshino%20T%22%5BAuthor%5D"/>
            </a:endParaRPr>
          </a:p>
        </p:txBody>
      </p:sp>
    </p:spTree>
    <p:extLst>
      <p:ext uri="{BB962C8B-B14F-4D97-AF65-F5344CB8AC3E}">
        <p14:creationId xmlns:p14="http://schemas.microsoft.com/office/powerpoint/2010/main" val="2862286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597147"/>
            <a:ext cx="14607774" cy="2240597"/>
          </a:xfrm>
          <a:prstGeom prst="rect">
            <a:avLst/>
          </a:prstGeom>
        </p:spPr>
        <p:txBody>
          <a:bodyPr lIns="0" tIns="0" rIns="0" bIns="0" rtlCol="0" anchor="t">
            <a:spAutoFit/>
          </a:bodyPr>
          <a:lstStyle/>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Liquid biopsy-based detection: using </a:t>
            </a:r>
            <a:r>
              <a:rPr lang="en-US" sz="2609" dirty="0" err="1">
                <a:solidFill>
                  <a:srgbClr val="0F4662"/>
                </a:solidFill>
                <a:latin typeface="Calibri (MS)"/>
                <a:ea typeface="Calibri (MS)"/>
                <a:cs typeface="Calibri (MS)"/>
                <a:sym typeface="Calibri (MS)"/>
              </a:rPr>
              <a:t>cfDNA</a:t>
            </a:r>
            <a:r>
              <a:rPr lang="en-US" sz="2609" dirty="0">
                <a:solidFill>
                  <a:srgbClr val="0F4662"/>
                </a:solidFill>
                <a:latin typeface="Calibri (MS)"/>
                <a:ea typeface="Calibri (MS)"/>
                <a:cs typeface="Calibri (MS)"/>
                <a:sym typeface="Calibri (MS)"/>
              </a:rPr>
              <a:t>, methylation, </a:t>
            </a:r>
            <a:r>
              <a:rPr lang="en-US" sz="2609" dirty="0" err="1">
                <a:solidFill>
                  <a:srgbClr val="0F4662"/>
                </a:solidFill>
                <a:latin typeface="Calibri (MS)"/>
                <a:ea typeface="Calibri (MS)"/>
                <a:cs typeface="Calibri (MS)"/>
                <a:sym typeface="Calibri (MS)"/>
              </a:rPr>
              <a:t>fragmentomics</a:t>
            </a:r>
            <a:r>
              <a:rPr lang="en-US" sz="2609" dirty="0">
                <a:solidFill>
                  <a:srgbClr val="0F4662"/>
                </a:solidFill>
                <a:latin typeface="Calibri (MS)"/>
                <a:ea typeface="Calibri (MS)"/>
                <a:cs typeface="Calibri (MS)"/>
                <a:sym typeface="Calibri (MS)"/>
              </a:rPr>
              <a:t> for early detection.</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Screening multiple cancers from a single test, to cover cancers lacking routine screening.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High specificity achievable across multiple cancer types in trials.</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Potential of MCED to shift detection earlier, enhance survival, and fill gaps in screening.</a:t>
            </a:r>
          </a:p>
        </p:txBody>
      </p:sp>
      <p:sp>
        <p:nvSpPr>
          <p:cNvPr id="8" name="TextBox 8"/>
          <p:cNvSpPr txBox="1"/>
          <p:nvPr/>
        </p:nvSpPr>
        <p:spPr>
          <a:xfrm>
            <a:off x="820531" y="4315461"/>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099664" y="5514975"/>
            <a:ext cx="14607774" cy="2864131"/>
          </a:xfrm>
          <a:prstGeom prst="rect">
            <a:avLst/>
          </a:prstGeom>
        </p:spPr>
        <p:txBody>
          <a:bodyPr lIns="0" tIns="0" rIns="0" bIns="0" rtlCol="0" anchor="t">
            <a:spAutoFit/>
          </a:bodyPr>
          <a:lstStyle/>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Sensitivity is still variable, especially for early-stage or low tumor burden cancers.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Ethical, psychosocial impact of false positives, </a:t>
            </a:r>
            <a:r>
              <a:rPr lang="en-US" sz="2667" dirty="0" err="1">
                <a:solidFill>
                  <a:srgbClr val="0F4662"/>
                </a:solidFill>
                <a:latin typeface="Calibri (MS)"/>
                <a:ea typeface="Calibri (MS)"/>
                <a:cs typeface="Calibri (MS)"/>
                <a:sym typeface="Calibri (MS)"/>
              </a:rPr>
              <a:t>overdiagnosis</a:t>
            </a:r>
            <a:r>
              <a:rPr lang="en-US" sz="2667" dirty="0">
                <a:solidFill>
                  <a:srgbClr val="0F4662"/>
                </a:solidFill>
                <a:latin typeface="Calibri (MS)"/>
                <a:ea typeface="Calibri (MS)"/>
                <a:cs typeface="Calibri (MS)"/>
                <a:sym typeface="Calibri (MS)"/>
              </a:rPr>
              <a:t>, and patient anxiety.</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Integration into healthcare systems: cost, infrastructure, access, regulatory approvals.</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Ensuring performance across diverse populations and cancer types; need for large multi-institutional validation.</a:t>
            </a:r>
          </a:p>
        </p:txBody>
      </p:sp>
    </p:spTree>
    <p:extLst>
      <p:ext uri="{BB962C8B-B14F-4D97-AF65-F5344CB8AC3E}">
        <p14:creationId xmlns:p14="http://schemas.microsoft.com/office/powerpoint/2010/main" val="1948976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668309" y="944675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668309" y="210918"/>
            <a:ext cx="14318330" cy="1905046"/>
          </a:xfrm>
          <a:prstGeom prst="rect">
            <a:avLst/>
          </a:prstGeom>
        </p:spPr>
        <p:txBody>
          <a:bodyPr lIns="0" tIns="0" rIns="0" bIns="0" rtlCol="0" anchor="t">
            <a:spAutoFit/>
          </a:bodyPr>
          <a:lstStyle/>
          <a:p>
            <a:pPr algn="l">
              <a:lnSpc>
                <a:spcPts val="5073"/>
              </a:lnSpc>
            </a:pPr>
            <a:r>
              <a:rPr lang="en-US" sz="3624" b="1" i="1" dirty="0">
                <a:solidFill>
                  <a:srgbClr val="0F4662"/>
                </a:solidFill>
                <a:latin typeface="Cormorant Garamond Bold Italics"/>
                <a:ea typeface="Cormorant Garamond Bold Italics"/>
                <a:cs typeface="Cormorant Garamond Bold Italics"/>
                <a:sym typeface="Cormorant Garamond Bold Italics"/>
              </a:rPr>
              <a:t>25.  </a:t>
            </a:r>
            <a:r>
              <a:rPr lang="en-US" sz="3624" b="1" i="1" dirty="0" err="1">
                <a:solidFill>
                  <a:srgbClr val="0F4662"/>
                </a:solidFill>
                <a:latin typeface="Cormorant Garamond Bold Italics"/>
                <a:ea typeface="Cormorant Garamond Bold Italics"/>
                <a:cs typeface="Cormorant Garamond Bold Italics"/>
                <a:sym typeface="Cormorant Garamond Bold Italics"/>
              </a:rPr>
              <a:t>IoT</a:t>
            </a:r>
            <a:r>
              <a:rPr lang="en-US" sz="3624" b="1" i="1" dirty="0">
                <a:solidFill>
                  <a:srgbClr val="0F4662"/>
                </a:solidFill>
                <a:latin typeface="Cormorant Garamond Bold Italics"/>
                <a:ea typeface="Cormorant Garamond Bold Italics"/>
                <a:cs typeface="Cormorant Garamond Bold Italics"/>
                <a:sym typeface="Cormorant Garamond Bold Italics"/>
              </a:rPr>
              <a:t>-driven cancer prediction: Leveraging AI for early detection of protein structure variations - 2025</a:t>
            </a:r>
          </a:p>
          <a:p>
            <a:pPr marL="0" lvl="0" indent="0" algn="l">
              <a:lnSpc>
                <a:spcPts val="5073"/>
              </a:lnSpc>
              <a:spcBef>
                <a:spcPct val="0"/>
              </a:spcBef>
            </a:pPr>
            <a:endParaRPr lang="en-US" sz="3624"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7" name="Group 7"/>
          <p:cNvGrpSpPr/>
          <p:nvPr/>
        </p:nvGrpSpPr>
        <p:grpSpPr>
          <a:xfrm>
            <a:off x="9931498" y="1502383"/>
            <a:ext cx="8209872" cy="2951690"/>
            <a:chOff x="0" y="0"/>
            <a:chExt cx="10946496" cy="3935587"/>
          </a:xfrm>
        </p:grpSpPr>
        <p:pic>
          <p:nvPicPr>
            <p:cNvPr id="8" name="Picture 8"/>
            <p:cNvPicPr>
              <a:picLocks noChangeAspect="1"/>
            </p:cNvPicPr>
            <p:nvPr/>
          </p:nvPicPr>
          <p:blipFill>
            <a:blip r:embed="rId4"/>
            <a:srcRect t="1784" b="1784"/>
            <a:stretch>
              <a:fillRect/>
            </a:stretch>
          </p:blipFill>
          <p:spPr>
            <a:xfrm>
              <a:off x="0" y="0"/>
              <a:ext cx="10946496" cy="3935587"/>
            </a:xfrm>
            <a:prstGeom prst="rect">
              <a:avLst/>
            </a:prstGeom>
          </p:spPr>
        </p:pic>
      </p:grpSp>
      <p:sp>
        <p:nvSpPr>
          <p:cNvPr id="9" name="TextBox 9"/>
          <p:cNvSpPr txBox="1"/>
          <p:nvPr/>
        </p:nvSpPr>
        <p:spPr>
          <a:xfrm>
            <a:off x="668309" y="2389406"/>
            <a:ext cx="12313256" cy="6868894"/>
          </a:xfrm>
          <a:prstGeom prst="rect">
            <a:avLst/>
          </a:prstGeom>
        </p:spPr>
        <p:txBody>
          <a:bodyPr lIns="0" tIns="0" rIns="0" bIns="0" rtlCol="0" anchor="t">
            <a:spAutoFit/>
          </a:bodyPr>
          <a:lstStyle/>
          <a:p>
            <a:pPr algn="l">
              <a:lnSpc>
                <a:spcPts val="4540"/>
              </a:lnSpc>
            </a:pPr>
            <a:r>
              <a:rPr lang="en-US" sz="2671" dirty="0">
                <a:solidFill>
                  <a:srgbClr val="0F4662"/>
                </a:solidFill>
                <a:latin typeface="Calibri (MS)"/>
                <a:ea typeface="Calibri (MS)"/>
                <a:cs typeface="Calibri (MS)"/>
                <a:sym typeface="Calibri (MS)"/>
              </a:rPr>
              <a:t>This paper discusses how Internet of Things (</a:t>
            </a:r>
            <a:r>
              <a:rPr lang="en-US" sz="2671" dirty="0" err="1">
                <a:solidFill>
                  <a:srgbClr val="0F4662"/>
                </a:solidFill>
                <a:latin typeface="Calibri (MS)"/>
                <a:ea typeface="Calibri (MS)"/>
                <a:cs typeface="Calibri (MS)"/>
                <a:sym typeface="Calibri (MS)"/>
              </a:rPr>
              <a:t>IoT</a:t>
            </a:r>
            <a:r>
              <a:rPr lang="en-US" sz="2671" dirty="0">
                <a:solidFill>
                  <a:srgbClr val="0F4662"/>
                </a:solidFill>
                <a:latin typeface="Calibri (MS)"/>
                <a:ea typeface="Calibri (MS)"/>
                <a:cs typeface="Calibri (MS)"/>
                <a:sym typeface="Calibri (MS)"/>
              </a:rPr>
              <a:t>) devices</a:t>
            </a:r>
          </a:p>
          <a:p>
            <a:pPr algn="l">
              <a:lnSpc>
                <a:spcPts val="4540"/>
              </a:lnSpc>
            </a:pPr>
            <a:r>
              <a:rPr lang="en-US" sz="2671" dirty="0">
                <a:solidFill>
                  <a:srgbClr val="0F4662"/>
                </a:solidFill>
                <a:latin typeface="Calibri (MS)"/>
                <a:ea typeface="Calibri (MS)"/>
                <a:cs typeface="Calibri (MS)"/>
                <a:sym typeface="Calibri (MS)"/>
              </a:rPr>
              <a:t>combined with AI can enable earlier prediction of cancer by </a:t>
            </a:r>
          </a:p>
          <a:p>
            <a:pPr marL="0" lvl="0" indent="0" algn="l">
              <a:lnSpc>
                <a:spcPts val="4540"/>
              </a:lnSpc>
            </a:pPr>
            <a:r>
              <a:rPr lang="en-US" sz="2671" dirty="0">
                <a:solidFill>
                  <a:srgbClr val="0F4662"/>
                </a:solidFill>
                <a:latin typeface="Calibri (MS)"/>
                <a:ea typeface="Calibri (MS)"/>
                <a:cs typeface="Calibri (MS)"/>
                <a:sym typeface="Calibri (MS)"/>
              </a:rPr>
              <a:t>continuously monitoring altered protein structures (</a:t>
            </a:r>
            <a:r>
              <a:rPr lang="en-US" sz="2671" dirty="0" err="1">
                <a:solidFill>
                  <a:srgbClr val="0F4662"/>
                </a:solidFill>
                <a:latin typeface="Calibri (MS)"/>
                <a:ea typeface="Calibri (MS)"/>
                <a:cs typeface="Calibri (MS)"/>
                <a:sym typeface="Calibri (MS)"/>
              </a:rPr>
              <a:t>misfolding</a:t>
            </a:r>
            <a:r>
              <a:rPr lang="en-US" sz="2671" dirty="0">
                <a:solidFill>
                  <a:srgbClr val="0F4662"/>
                </a:solidFill>
                <a:latin typeface="Calibri (MS)"/>
                <a:ea typeface="Calibri (MS)"/>
                <a:cs typeface="Calibri (MS)"/>
                <a:sym typeface="Calibri (MS)"/>
              </a:rPr>
              <a:t>, accumulation) via sensors. By capturing molecular or proteomic changes in real time, such a system aims to detect cancer-related biomarkers before outward symptoms appear. The work suggests that integrating </a:t>
            </a:r>
            <a:r>
              <a:rPr lang="en-US" sz="2671" dirty="0" err="1">
                <a:solidFill>
                  <a:srgbClr val="0F4662"/>
                </a:solidFill>
                <a:latin typeface="Calibri (MS)"/>
                <a:ea typeface="Calibri (MS)"/>
                <a:cs typeface="Calibri (MS)"/>
                <a:sym typeface="Calibri (MS)"/>
              </a:rPr>
              <a:t>IoT</a:t>
            </a:r>
            <a:r>
              <a:rPr lang="en-US" sz="2671" dirty="0">
                <a:solidFill>
                  <a:srgbClr val="0F4662"/>
                </a:solidFill>
                <a:latin typeface="Calibri (MS)"/>
                <a:ea typeface="Calibri (MS)"/>
                <a:cs typeface="Calibri (MS)"/>
                <a:sym typeface="Calibri (MS)"/>
              </a:rPr>
              <a:t> with AI algorithms can improve sensitivity and specificity of early detection, potentially enabling more proactive interventions. It also highlights that </a:t>
            </a:r>
            <a:r>
              <a:rPr lang="en-US" sz="2671" dirty="0" err="1">
                <a:solidFill>
                  <a:srgbClr val="0F4662"/>
                </a:solidFill>
                <a:latin typeface="Calibri (MS)"/>
                <a:ea typeface="Calibri (MS)"/>
                <a:cs typeface="Calibri (MS)"/>
                <a:sym typeface="Calibri (MS)"/>
              </a:rPr>
              <a:t>IoT</a:t>
            </a:r>
            <a:r>
              <a:rPr lang="en-US" sz="2671" dirty="0">
                <a:solidFill>
                  <a:srgbClr val="0F4662"/>
                </a:solidFill>
                <a:latin typeface="Calibri (MS)"/>
                <a:ea typeface="Calibri (MS)"/>
                <a:cs typeface="Calibri (MS)"/>
                <a:sym typeface="Calibri (MS)"/>
              </a:rPr>
              <a:t>-AI integration could support continuous patient monitoring beyond hospitals, making detection more accessible. Furthermore, the approach could reduce diagnostic delays that often worsen outcomes in cancer care. Finally, the study positions </a:t>
            </a:r>
            <a:r>
              <a:rPr lang="en-US" sz="2671" dirty="0" err="1">
                <a:solidFill>
                  <a:srgbClr val="0F4662"/>
                </a:solidFill>
                <a:latin typeface="Calibri (MS)"/>
                <a:ea typeface="Calibri (MS)"/>
                <a:cs typeface="Calibri (MS)"/>
                <a:sym typeface="Calibri (MS)"/>
              </a:rPr>
              <a:t>IoT</a:t>
            </a:r>
            <a:r>
              <a:rPr lang="en-US" sz="2671" dirty="0">
                <a:solidFill>
                  <a:srgbClr val="0F4662"/>
                </a:solidFill>
                <a:latin typeface="Calibri (MS)"/>
                <a:ea typeface="Calibri (MS)"/>
                <a:cs typeface="Calibri (MS)"/>
                <a:sym typeface="Calibri (MS)"/>
              </a:rPr>
              <a:t> as a bridge between molecular biology and computational intelligence for next-generation oncology solutions.</a:t>
            </a:r>
          </a:p>
        </p:txBody>
      </p:sp>
      <p:sp>
        <p:nvSpPr>
          <p:cNvPr id="10" name="TextBox 10"/>
          <p:cNvSpPr txBox="1"/>
          <p:nvPr/>
        </p:nvSpPr>
        <p:spPr>
          <a:xfrm>
            <a:off x="668309" y="1667393"/>
            <a:ext cx="9263190" cy="448571"/>
          </a:xfrm>
          <a:prstGeom prst="rect">
            <a:avLst/>
          </a:prstGeom>
        </p:spPr>
        <p:txBody>
          <a:bodyPr lIns="0" tIns="0" rIns="0" bIns="0" rtlCol="0" anchor="t">
            <a:spAutoFit/>
          </a:bodyPr>
          <a:lstStyle/>
          <a:p>
            <a:pPr algn="l">
              <a:lnSpc>
                <a:spcPts val="3801"/>
              </a:lnSpc>
            </a:pPr>
            <a:r>
              <a:rPr lang="en-US" sz="2235" dirty="0">
                <a:solidFill>
                  <a:srgbClr val="0F4662"/>
                </a:solidFill>
                <a:latin typeface="Quicksand"/>
                <a:ea typeface="Quicksand"/>
                <a:cs typeface="Quicksand"/>
                <a:sym typeface="Quicksand"/>
              </a:rPr>
              <a:t>B. </a:t>
            </a:r>
            <a:r>
              <a:rPr lang="en-US" sz="2235" dirty="0" err="1">
                <a:solidFill>
                  <a:srgbClr val="0F4662"/>
                </a:solidFill>
                <a:latin typeface="Quicksand"/>
                <a:ea typeface="Quicksand"/>
                <a:cs typeface="Quicksand"/>
                <a:sym typeface="Quicksand"/>
              </a:rPr>
              <a:t>KalaiSelvi</a:t>
            </a:r>
            <a:r>
              <a:rPr lang="en-US" sz="2235" dirty="0">
                <a:solidFill>
                  <a:srgbClr val="0F4662"/>
                </a:solidFill>
                <a:latin typeface="Quicksand"/>
                <a:ea typeface="Quicksand"/>
                <a:cs typeface="Quicksand"/>
                <a:sym typeface="Quicksand"/>
              </a:rPr>
              <a:t>, P. </a:t>
            </a:r>
            <a:r>
              <a:rPr lang="en-US" sz="2235" dirty="0" err="1">
                <a:solidFill>
                  <a:srgbClr val="0F4662"/>
                </a:solidFill>
                <a:latin typeface="Quicksand"/>
                <a:ea typeface="Quicksand"/>
                <a:cs typeface="Quicksand"/>
                <a:sym typeface="Quicksand"/>
              </a:rPr>
              <a:t>Anandan</a:t>
            </a:r>
            <a:r>
              <a:rPr lang="en-US" sz="2235" dirty="0">
                <a:solidFill>
                  <a:srgbClr val="0F4662"/>
                </a:solidFill>
                <a:latin typeface="Quicksand"/>
                <a:ea typeface="Quicksand"/>
                <a:cs typeface="Quicksand"/>
                <a:sym typeface="Quicksand"/>
              </a:rPr>
              <a:t>, </a:t>
            </a:r>
            <a:r>
              <a:rPr lang="en-US" sz="2235" dirty="0" err="1">
                <a:solidFill>
                  <a:srgbClr val="0F4662"/>
                </a:solidFill>
                <a:latin typeface="Quicksand"/>
                <a:ea typeface="Quicksand"/>
                <a:cs typeface="Quicksand"/>
                <a:sym typeface="Quicksand"/>
              </a:rPr>
              <a:t>Sathishkumar</a:t>
            </a:r>
            <a:r>
              <a:rPr lang="en-US" sz="2235" dirty="0">
                <a:solidFill>
                  <a:srgbClr val="0F4662"/>
                </a:solidFill>
                <a:latin typeface="Quicksand"/>
                <a:ea typeface="Quicksand"/>
                <a:cs typeface="Quicksand"/>
                <a:sym typeface="Quicksand"/>
              </a:rPr>
              <a:t> </a:t>
            </a:r>
            <a:r>
              <a:rPr lang="en-US" sz="2235" dirty="0" err="1">
                <a:solidFill>
                  <a:srgbClr val="0F4662"/>
                </a:solidFill>
                <a:latin typeface="Quicksand"/>
                <a:ea typeface="Quicksand"/>
                <a:cs typeface="Quicksand"/>
                <a:sym typeface="Quicksand"/>
              </a:rPr>
              <a:t>Veerappampalayam</a:t>
            </a:r>
            <a:r>
              <a:rPr lang="en-US" sz="2235" dirty="0">
                <a:solidFill>
                  <a:srgbClr val="0F4662"/>
                </a:solidFill>
                <a:latin typeface="Quicksand"/>
                <a:ea typeface="Quicksand"/>
                <a:cs typeface="Quicksand"/>
                <a:sym typeface="Quicksand"/>
              </a:rPr>
              <a:t>, et al</a:t>
            </a:r>
          </a:p>
        </p:txBody>
      </p:sp>
    </p:spTree>
    <p:extLst>
      <p:ext uri="{BB962C8B-B14F-4D97-AF65-F5344CB8AC3E}">
        <p14:creationId xmlns:p14="http://schemas.microsoft.com/office/powerpoint/2010/main" val="333278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88342155"/>
              </p:ext>
            </p:extLst>
          </p:nvPr>
        </p:nvGraphicFramePr>
        <p:xfrm>
          <a:off x="-152400" y="-2"/>
          <a:ext cx="18440399" cy="10584422"/>
        </p:xfrm>
        <a:graphic>
          <a:graphicData uri="http://schemas.openxmlformats.org/drawingml/2006/table">
            <a:tbl>
              <a:tblPr firstRow="1" firstCol="1" bandRow="1">
                <a:tableStyleId>{5C22544A-7EE6-4342-B048-85BDC9FD1C3A}</a:tableStyleId>
              </a:tblPr>
              <a:tblGrid>
                <a:gridCol w="1551915"/>
                <a:gridCol w="3629685"/>
                <a:gridCol w="4495800"/>
                <a:gridCol w="4495800"/>
                <a:gridCol w="4267199"/>
              </a:tblGrid>
              <a:tr h="647702">
                <a:tc>
                  <a:txBody>
                    <a:bodyPr/>
                    <a:lstStyle/>
                    <a:p>
                      <a:pPr>
                        <a:lnSpc>
                          <a:spcPct val="107000"/>
                        </a:lnSpc>
                        <a:spcAft>
                          <a:spcPts val="0"/>
                        </a:spcAft>
                      </a:pPr>
                      <a:r>
                        <a:rPr lang="en-IN" sz="2000" dirty="0">
                          <a:effectLst/>
                        </a:rPr>
                        <a:t>S. No.</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Author(s), Year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Method / Approach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Key Contribution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Gap Identified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2051615">
                <a:tc>
                  <a:txBody>
                    <a:bodyPr/>
                    <a:lstStyle/>
                    <a:p>
                      <a:pPr algn="ctr">
                        <a:lnSpc>
                          <a:spcPct val="107000"/>
                        </a:lnSpc>
                        <a:spcAft>
                          <a:spcPts val="0"/>
                        </a:spcAft>
                      </a:pPr>
                      <a:r>
                        <a:rPr lang="en-IN" sz="2000" dirty="0">
                          <a:effectLst/>
                        </a:rPr>
                        <a:t>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err="1">
                          <a:effectLst/>
                        </a:rPr>
                        <a:t>Baljinder</a:t>
                      </a:r>
                      <a:r>
                        <a:rPr lang="en-IN" sz="2000" dirty="0">
                          <a:effectLst/>
                        </a:rPr>
                        <a:t> Kaur et al., 2022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Recent advancements in optical biosensors for cancer detection (THz, ECL, SERS, paper-based)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a:effectLst/>
                        </a:rPr>
                        <a:t>Highlighted novel biosensing platforms for early cancer detection; low-cost and high-sensitivity techniques demonstrated</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Lack of universal biomarkers; high fabrication costs; poor stability and scalability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1540887">
                <a:tc>
                  <a:txBody>
                    <a:bodyPr/>
                    <a:lstStyle/>
                    <a:p>
                      <a:pPr algn="ctr">
                        <a:lnSpc>
                          <a:spcPct val="107000"/>
                        </a:lnSpc>
                        <a:spcAft>
                          <a:spcPts val="0"/>
                        </a:spcAft>
                      </a:pPr>
                      <a:r>
                        <a:rPr lang="en-IN" sz="2000" dirty="0">
                          <a:effectLst/>
                        </a:rPr>
                        <a:t>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Rebecca Fitzgerald et al., 2022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The future of early cancer detection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Stressed proactive screening, individualized risk assessment, and AI-enabled diagnostics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Challenge in distinguishing benign vs malignant lesions; accessibility and cost barriers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2316544">
                <a:tc>
                  <a:txBody>
                    <a:bodyPr/>
                    <a:lstStyle/>
                    <a:p>
                      <a:pPr algn="ctr">
                        <a:lnSpc>
                          <a:spcPct val="107000"/>
                        </a:lnSpc>
                        <a:spcAft>
                          <a:spcPts val="0"/>
                        </a:spcAft>
                      </a:pPr>
                      <a:r>
                        <a:rPr lang="en-IN" sz="2000" dirty="0">
                          <a:effectLst/>
                        </a:rPr>
                        <a:t>3</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err="1">
                          <a:effectLst/>
                        </a:rPr>
                        <a:t>Yongjie</a:t>
                      </a:r>
                      <a:r>
                        <a:rPr lang="en-IN" sz="2000" dirty="0">
                          <a:effectLst/>
                        </a:rPr>
                        <a:t> Xu et al.,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Liquid biopsy-based multi cancer early detection</a:t>
                      </a:r>
                    </a:p>
                    <a:p>
                      <a:pPr>
                        <a:lnSpc>
                          <a:spcPct val="107000"/>
                        </a:lnSpc>
                        <a:spcAft>
                          <a:spcPts val="0"/>
                        </a:spcAft>
                      </a:pPr>
                      <a:r>
                        <a:rPr lang="en-IN" sz="2000" dirty="0">
                          <a:effectLst/>
                        </a:rPr>
                        <a:t>(AI for MCED)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Multi-biomarker liquid biopsy with AI integration; ongoing large-scale trials (</a:t>
                      </a:r>
                      <a:r>
                        <a:rPr lang="en-IN" sz="2000" dirty="0" err="1">
                          <a:effectLst/>
                        </a:rPr>
                        <a:t>Galleri</a:t>
                      </a:r>
                      <a:r>
                        <a:rPr lang="en-IN" sz="2000" dirty="0">
                          <a:effectLst/>
                        </a:rPr>
                        <a:t>, PATHFINDER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Low early-stage sensitivity; cost-effectiveness concerns; </a:t>
                      </a:r>
                      <a:r>
                        <a:rPr lang="en-IN" sz="2000" dirty="0" err="1">
                          <a:effectLst/>
                        </a:rPr>
                        <a:t>overdiagnosis</a:t>
                      </a:r>
                      <a:r>
                        <a:rPr lang="en-IN" sz="2000" dirty="0">
                          <a:effectLst/>
                        </a:rPr>
                        <a:t> risks; integration into healthcare workflows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2316544">
                <a:tc>
                  <a:txBody>
                    <a:bodyPr/>
                    <a:lstStyle/>
                    <a:p>
                      <a:pPr algn="ctr">
                        <a:lnSpc>
                          <a:spcPct val="107000"/>
                        </a:lnSpc>
                        <a:spcAft>
                          <a:spcPts val="0"/>
                        </a:spcAft>
                      </a:pPr>
                      <a:r>
                        <a:rPr lang="en-IN" sz="2000" dirty="0">
                          <a:effectLst/>
                        </a:rPr>
                        <a:t>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a:effectLst/>
                        </a:rPr>
                        <a:t>Rekeraui et al., 2025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a:effectLst/>
                        </a:rPr>
                        <a:t>Review on electrochemical biosensors in cancer detection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Discussed </a:t>
                      </a:r>
                      <a:r>
                        <a:rPr lang="en-IN" sz="2000" dirty="0" err="1">
                          <a:effectLst/>
                        </a:rPr>
                        <a:t>immunosensors</a:t>
                      </a:r>
                      <a:r>
                        <a:rPr lang="en-IN" sz="2000" dirty="0">
                          <a:effectLst/>
                        </a:rPr>
                        <a:t>, </a:t>
                      </a:r>
                      <a:r>
                        <a:rPr lang="en-IN" sz="2000" dirty="0" err="1">
                          <a:effectLst/>
                        </a:rPr>
                        <a:t>aptasensors</a:t>
                      </a:r>
                      <a:r>
                        <a:rPr lang="en-IN" sz="2000" dirty="0">
                          <a:effectLst/>
                        </a:rPr>
                        <a:t>, enzyme-based &amp; nanomaterial-enhanced detection for point-of-care cancer diagnostics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Limited reproducibility, scalability, and clinical validation; regulatory barriers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1711130">
                <a:tc>
                  <a:txBody>
                    <a:bodyPr/>
                    <a:lstStyle/>
                    <a:p>
                      <a:pPr algn="ctr">
                        <a:lnSpc>
                          <a:spcPct val="107000"/>
                        </a:lnSpc>
                        <a:spcAft>
                          <a:spcPts val="0"/>
                        </a:spcAft>
                      </a:pPr>
                      <a:r>
                        <a:rPr lang="en-IN" sz="2000" dirty="0">
                          <a:effectLst/>
                        </a:rPr>
                        <a:t>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a:effectLst/>
                        </a:rPr>
                        <a:t>Guohul Cai et al., 2024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a:effectLst/>
                        </a:rPr>
                        <a:t>Survey of AI in lung cancer detection via CT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a:effectLst/>
                        </a:rPr>
                        <a:t>Compared ML vs DL for pulmonary nodule analysis; DL showed superior accuracy in CAD workflows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Data scarcity; interpretability issues; poor clinical adoption; lack of standard metrics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bl>
          </a:graphicData>
        </a:graphic>
      </p:graphicFrame>
      <p:sp>
        <p:nvSpPr>
          <p:cNvPr id="3" name="Rectangle 1"/>
          <p:cNvSpPr>
            <a:spLocks noChangeArrowheads="1"/>
          </p:cNvSpPr>
          <p:nvPr/>
        </p:nvSpPr>
        <p:spPr bwMode="auto">
          <a:xfrm>
            <a:off x="3429000" y="14859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03809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90753" y="15849"/>
            <a:ext cx="2197247" cy="10271151"/>
            <a:chOff x="0" y="0"/>
            <a:chExt cx="578699" cy="2705159"/>
          </a:xfrm>
        </p:grpSpPr>
        <p:sp>
          <p:nvSpPr>
            <p:cNvPr id="3" name="Freeform 3"/>
            <p:cNvSpPr/>
            <p:nvPr/>
          </p:nvSpPr>
          <p:spPr>
            <a:xfrm>
              <a:off x="0" y="0"/>
              <a:ext cx="578699" cy="2705159"/>
            </a:xfrm>
            <a:custGeom>
              <a:avLst/>
              <a:gdLst/>
              <a:ahLst/>
              <a:cxnLst/>
              <a:rect l="l" t="t" r="r" b="b"/>
              <a:pathLst>
                <a:path w="578699" h="2705159">
                  <a:moveTo>
                    <a:pt x="0" y="0"/>
                  </a:moveTo>
                  <a:lnTo>
                    <a:pt x="578699" y="0"/>
                  </a:lnTo>
                  <a:lnTo>
                    <a:pt x="578699" y="2705159"/>
                  </a:lnTo>
                  <a:lnTo>
                    <a:pt x="0" y="2705159"/>
                  </a:lnTo>
                  <a:close/>
                </a:path>
              </a:pathLst>
            </a:custGeom>
            <a:solidFill>
              <a:srgbClr val="7994A0"/>
            </a:solidFill>
          </p:spPr>
        </p:sp>
        <p:sp>
          <p:nvSpPr>
            <p:cNvPr id="4" name="TextBox 4"/>
            <p:cNvSpPr txBox="1"/>
            <p:nvPr/>
          </p:nvSpPr>
          <p:spPr>
            <a:xfrm>
              <a:off x="0" y="-47625"/>
              <a:ext cx="578699" cy="2752784"/>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820531" y="9390569"/>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820531" y="571818"/>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Themes</a:t>
            </a:r>
          </a:p>
        </p:txBody>
      </p:sp>
      <p:sp>
        <p:nvSpPr>
          <p:cNvPr id="7" name="TextBox 7"/>
          <p:cNvSpPr txBox="1"/>
          <p:nvPr/>
        </p:nvSpPr>
        <p:spPr>
          <a:xfrm>
            <a:off x="1099664" y="1597147"/>
            <a:ext cx="14607774" cy="2240597"/>
          </a:xfrm>
          <a:prstGeom prst="rect">
            <a:avLst/>
          </a:prstGeom>
        </p:spPr>
        <p:txBody>
          <a:bodyPr lIns="0" tIns="0" rIns="0" bIns="0" rtlCol="0" anchor="t">
            <a:spAutoFit/>
          </a:bodyPr>
          <a:lstStyle/>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Use of </a:t>
            </a:r>
            <a:r>
              <a:rPr lang="en-US" sz="2609" dirty="0" err="1">
                <a:solidFill>
                  <a:srgbClr val="0F4662"/>
                </a:solidFill>
                <a:latin typeface="Calibri (MS)"/>
                <a:ea typeface="Calibri (MS)"/>
                <a:cs typeface="Calibri (MS)"/>
                <a:sym typeface="Calibri (MS)"/>
              </a:rPr>
              <a:t>IoT</a:t>
            </a:r>
            <a:r>
              <a:rPr lang="en-US" sz="2609" dirty="0">
                <a:solidFill>
                  <a:srgbClr val="0F4662"/>
                </a:solidFill>
                <a:latin typeface="Calibri (MS)"/>
                <a:ea typeface="Calibri (MS)"/>
                <a:cs typeface="Calibri (MS)"/>
                <a:sym typeface="Calibri (MS)"/>
              </a:rPr>
              <a:t> sensors to monitor protein / molecular changes associated with early cancer.</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AI algorithms applied to data from </a:t>
            </a:r>
            <a:r>
              <a:rPr lang="en-US" sz="2609" dirty="0" err="1">
                <a:solidFill>
                  <a:srgbClr val="0F4662"/>
                </a:solidFill>
                <a:latin typeface="Calibri (MS)"/>
                <a:ea typeface="Calibri (MS)"/>
                <a:cs typeface="Calibri (MS)"/>
                <a:sym typeface="Calibri (MS)"/>
              </a:rPr>
              <a:t>IoT</a:t>
            </a:r>
            <a:r>
              <a:rPr lang="en-US" sz="2609" dirty="0">
                <a:solidFill>
                  <a:srgbClr val="0F4662"/>
                </a:solidFill>
                <a:latin typeface="Calibri (MS)"/>
                <a:ea typeface="Calibri (MS)"/>
                <a:cs typeface="Calibri (MS)"/>
                <a:sym typeface="Calibri (MS)"/>
              </a:rPr>
              <a:t> for cancer prediction / detection.</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Focus on early detection (pre-symptomatic) via continuous monitoring.</a:t>
            </a:r>
          </a:p>
          <a:p>
            <a:pPr marL="563437" lvl="1" indent="-281718" algn="l">
              <a:lnSpc>
                <a:spcPts val="4436"/>
              </a:lnSpc>
              <a:buFont typeface="Arial"/>
              <a:buChar char="•"/>
            </a:pPr>
            <a:r>
              <a:rPr lang="en-US" sz="2609" dirty="0">
                <a:solidFill>
                  <a:srgbClr val="0F4662"/>
                </a:solidFill>
                <a:latin typeface="Calibri (MS)"/>
                <a:ea typeface="Calibri (MS)"/>
                <a:cs typeface="Calibri (MS)"/>
                <a:sym typeface="Calibri (MS)"/>
              </a:rPr>
              <a:t>Improving diagnostic accuracy (sensitivity / specificity) using novel sensing + AI pipelines.</a:t>
            </a:r>
          </a:p>
        </p:txBody>
      </p:sp>
      <p:sp>
        <p:nvSpPr>
          <p:cNvPr id="8" name="TextBox 8"/>
          <p:cNvSpPr txBox="1"/>
          <p:nvPr/>
        </p:nvSpPr>
        <p:spPr>
          <a:xfrm>
            <a:off x="820531" y="4323385"/>
            <a:ext cx="11680705" cy="828039"/>
          </a:xfrm>
          <a:prstGeom prst="rect">
            <a:avLst/>
          </a:prstGeom>
        </p:spPr>
        <p:txBody>
          <a:bodyPr lIns="0" tIns="0" rIns="0" bIns="0" rtlCol="0" anchor="t">
            <a:spAutoFit/>
          </a:bodyPr>
          <a:lstStyle/>
          <a:p>
            <a:pPr marL="0" lvl="0" indent="0" algn="l">
              <a:lnSpc>
                <a:spcPts val="6860"/>
              </a:lnSpc>
              <a:spcBef>
                <a:spcPct val="0"/>
              </a:spcBef>
            </a:pPr>
            <a:r>
              <a:rPr lang="en-US" sz="4900" b="1" i="1" dirty="0">
                <a:solidFill>
                  <a:srgbClr val="0F4662"/>
                </a:solidFill>
                <a:latin typeface="Cormorant Garamond Bold Italics"/>
                <a:ea typeface="Cormorant Garamond Bold Italics"/>
                <a:cs typeface="Cormorant Garamond Bold Italics"/>
                <a:sym typeface="Cormorant Garamond Bold Italics"/>
              </a:rPr>
              <a:t>Gaps</a:t>
            </a:r>
          </a:p>
        </p:txBody>
      </p:sp>
      <p:sp>
        <p:nvSpPr>
          <p:cNvPr id="9" name="TextBox 9"/>
          <p:cNvSpPr txBox="1"/>
          <p:nvPr/>
        </p:nvSpPr>
        <p:spPr>
          <a:xfrm>
            <a:off x="1028700" y="5514975"/>
            <a:ext cx="14991089" cy="2864131"/>
          </a:xfrm>
          <a:prstGeom prst="rect">
            <a:avLst/>
          </a:prstGeom>
        </p:spPr>
        <p:txBody>
          <a:bodyPr lIns="0" tIns="0" rIns="0" bIns="0" rtlCol="0" anchor="t">
            <a:spAutoFit/>
          </a:bodyPr>
          <a:lstStyle/>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Potential issues with reliability and calibration of </a:t>
            </a:r>
            <a:r>
              <a:rPr lang="en-US" sz="2667" dirty="0" err="1">
                <a:solidFill>
                  <a:srgbClr val="0F4662"/>
                </a:solidFill>
                <a:latin typeface="Calibri (MS)"/>
                <a:ea typeface="Calibri (MS)"/>
                <a:cs typeface="Calibri (MS)"/>
                <a:sym typeface="Calibri (MS)"/>
              </a:rPr>
              <a:t>IoT</a:t>
            </a:r>
            <a:r>
              <a:rPr lang="en-US" sz="2667" dirty="0">
                <a:solidFill>
                  <a:srgbClr val="0F4662"/>
                </a:solidFill>
                <a:latin typeface="Calibri (MS)"/>
                <a:ea typeface="Calibri (MS)"/>
                <a:cs typeface="Calibri (MS)"/>
                <a:sym typeface="Calibri (MS)"/>
              </a:rPr>
              <a:t> sensors for detecting molecular/protein </a:t>
            </a:r>
            <a:r>
              <a:rPr lang="en-US" sz="2667" dirty="0" err="1">
                <a:solidFill>
                  <a:srgbClr val="0F4662"/>
                </a:solidFill>
                <a:latin typeface="Calibri (MS)"/>
                <a:ea typeface="Calibri (MS)"/>
                <a:cs typeface="Calibri (MS)"/>
                <a:sym typeface="Calibri (MS)"/>
              </a:rPr>
              <a:t>misfolding</a:t>
            </a:r>
            <a:r>
              <a:rPr lang="en-US" sz="2667" dirty="0">
                <a:solidFill>
                  <a:srgbClr val="0F4662"/>
                </a:solidFill>
                <a:latin typeface="Calibri (MS)"/>
                <a:ea typeface="Calibri (MS)"/>
                <a:cs typeface="Calibri (MS)"/>
                <a:sym typeface="Calibri (MS)"/>
              </a:rPr>
              <a:t>.</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Data collection and sample variability: biological noise, variation across individuals may reduce accuracy.</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Integration into clinical workflows: sensor deployment, patient compliance, regulatory approval.</a:t>
            </a:r>
          </a:p>
          <a:p>
            <a:pPr marL="575807" lvl="1" indent="-287903" algn="l">
              <a:lnSpc>
                <a:spcPts val="4533"/>
              </a:lnSpc>
              <a:buFont typeface="Arial"/>
              <a:buChar char="•"/>
            </a:pPr>
            <a:r>
              <a:rPr lang="en-US" sz="2667" dirty="0">
                <a:solidFill>
                  <a:srgbClr val="0F4662"/>
                </a:solidFill>
                <a:latin typeface="Calibri (MS)"/>
                <a:ea typeface="Calibri (MS)"/>
                <a:cs typeface="Calibri (MS)"/>
                <a:sym typeface="Calibri (MS)"/>
              </a:rPr>
              <a:t>Security, privacy, and </a:t>
            </a:r>
            <a:r>
              <a:rPr lang="en-US" sz="2667" dirty="0" err="1">
                <a:solidFill>
                  <a:srgbClr val="0F4662"/>
                </a:solidFill>
                <a:latin typeface="Calibri (MS)"/>
                <a:ea typeface="Calibri (MS)"/>
                <a:cs typeface="Calibri (MS)"/>
                <a:sym typeface="Calibri (MS)"/>
              </a:rPr>
              <a:t>IoT</a:t>
            </a:r>
            <a:r>
              <a:rPr lang="en-US" sz="2667" dirty="0">
                <a:solidFill>
                  <a:srgbClr val="0F4662"/>
                </a:solidFill>
                <a:latin typeface="Calibri (MS)"/>
                <a:ea typeface="Calibri (MS)"/>
                <a:cs typeface="Calibri (MS)"/>
                <a:sym typeface="Calibri (MS)"/>
              </a:rPr>
              <a:t> data management challenges (handling continuous data, ensuring patient confidentiality).</a:t>
            </a:r>
          </a:p>
        </p:txBody>
      </p:sp>
    </p:spTree>
    <p:extLst>
      <p:ext uri="{BB962C8B-B14F-4D97-AF65-F5344CB8AC3E}">
        <p14:creationId xmlns:p14="http://schemas.microsoft.com/office/powerpoint/2010/main" val="1629169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911071" y="3658374"/>
            <a:ext cx="4210757" cy="3273864"/>
          </a:xfrm>
          <a:custGeom>
            <a:avLst/>
            <a:gdLst/>
            <a:ahLst/>
            <a:cxnLst/>
            <a:rect l="l" t="t" r="r" b="b"/>
            <a:pathLst>
              <a:path w="4210757" h="3273864">
                <a:moveTo>
                  <a:pt x="0" y="0"/>
                </a:moveTo>
                <a:lnTo>
                  <a:pt x="4210757" y="0"/>
                </a:lnTo>
                <a:lnTo>
                  <a:pt x="4210757" y="3273864"/>
                </a:lnTo>
                <a:lnTo>
                  <a:pt x="0" y="327386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AutoShape 3"/>
          <p:cNvSpPr/>
          <p:nvPr/>
        </p:nvSpPr>
        <p:spPr>
          <a:xfrm>
            <a:off x="11911071" y="7344561"/>
            <a:ext cx="4346753" cy="0"/>
          </a:xfrm>
          <a:prstGeom prst="line">
            <a:avLst/>
          </a:prstGeom>
          <a:ln w="57150" cap="flat">
            <a:solidFill>
              <a:srgbClr val="7994A0"/>
            </a:solidFill>
            <a:prstDash val="solid"/>
            <a:headEnd type="none" w="sm" len="sm"/>
            <a:tailEnd type="none" w="sm" len="sm"/>
          </a:ln>
        </p:spPr>
      </p:sp>
      <p:sp>
        <p:nvSpPr>
          <p:cNvPr id="4" name="TextBox 4"/>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SCOPE</a:t>
            </a:r>
          </a:p>
        </p:txBody>
      </p:sp>
      <p:sp>
        <p:nvSpPr>
          <p:cNvPr id="5" name="TextBox 5"/>
          <p:cNvSpPr txBox="1"/>
          <p:nvPr/>
        </p:nvSpPr>
        <p:spPr>
          <a:xfrm>
            <a:off x="1024384" y="2611755"/>
            <a:ext cx="8538749" cy="5143862"/>
          </a:xfrm>
          <a:prstGeom prst="rect">
            <a:avLst/>
          </a:prstGeom>
        </p:spPr>
        <p:txBody>
          <a:bodyPr lIns="0" tIns="0" rIns="0" bIns="0" rtlCol="0" anchor="t">
            <a:spAutoFit/>
          </a:bodyPr>
          <a:lstStyle/>
          <a:p>
            <a:pPr marL="0" lvl="0" indent="0" algn="just">
              <a:lnSpc>
                <a:spcPts val="3446"/>
              </a:lnSpc>
              <a:spcBef>
                <a:spcPct val="0"/>
              </a:spcBef>
            </a:pPr>
            <a:r>
              <a:rPr lang="en-US" sz="2461">
                <a:solidFill>
                  <a:srgbClr val="0F4662"/>
                </a:solidFill>
                <a:latin typeface="Quicksand"/>
                <a:ea typeface="Quicksand"/>
                <a:cs typeface="Quicksand"/>
                <a:sym typeface="Quicksand"/>
              </a:rPr>
              <a:t>This project focuses on developing an advanced hybrid deep learning architecture that integrates Convolutional Neural Networks (CNNs) and Vision Transformers (ViTs) to detect cancer from microscopic tissue images. The scope includes preprocessing histopathology datasets, extracting both local texture features and global spatial dependencies, and implementing a classification pipeline optimized for accuracy, speed, and generalization. The proposed system is intended for use in clinical decision support, research applications, and automated pathology tools.</a:t>
            </a:r>
          </a:p>
          <a:p>
            <a:pPr marL="0" lvl="0" indent="0" algn="just">
              <a:lnSpc>
                <a:spcPts val="3446"/>
              </a:lnSpc>
              <a:spcBef>
                <a:spcPct val="0"/>
              </a:spcBef>
            </a:pPr>
            <a:endParaRPr lang="en-US" sz="2461">
              <a:solidFill>
                <a:srgbClr val="0F4662"/>
              </a:solidFill>
              <a:latin typeface="Quicksand"/>
              <a:ea typeface="Quicksand"/>
              <a:cs typeface="Quicksand"/>
              <a:sym typeface="Quicksand"/>
            </a:endParaRPr>
          </a:p>
        </p:txBody>
      </p:sp>
      <p:sp>
        <p:nvSpPr>
          <p:cNvPr id="6" name="Freeform 6"/>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24384" y="92583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AutoShape 8"/>
          <p:cNvSpPr/>
          <p:nvPr/>
        </p:nvSpPr>
        <p:spPr>
          <a:xfrm>
            <a:off x="605221" y="1695366"/>
            <a:ext cx="6314283"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098866" y="107807"/>
            <a:ext cx="2348889" cy="2348889"/>
          </a:xfrm>
          <a:custGeom>
            <a:avLst/>
            <a:gdLst/>
            <a:ahLst/>
            <a:cxnLst/>
            <a:rect l="l" t="t" r="r" b="b"/>
            <a:pathLst>
              <a:path w="2348889" h="2348889">
                <a:moveTo>
                  <a:pt x="0" y="0"/>
                </a:moveTo>
                <a:lnTo>
                  <a:pt x="2348889" y="0"/>
                </a:lnTo>
                <a:lnTo>
                  <a:pt x="2348889" y="2348888"/>
                </a:lnTo>
                <a:lnTo>
                  <a:pt x="0" y="23488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2829372" y="2677144"/>
            <a:ext cx="11977186" cy="6426664"/>
            <a:chOff x="0" y="0"/>
            <a:chExt cx="3154485" cy="1692619"/>
          </a:xfrm>
        </p:grpSpPr>
        <p:sp>
          <p:nvSpPr>
            <p:cNvPr id="4" name="Freeform 4"/>
            <p:cNvSpPr/>
            <p:nvPr/>
          </p:nvSpPr>
          <p:spPr>
            <a:xfrm>
              <a:off x="0" y="0"/>
              <a:ext cx="3154485" cy="1692619"/>
            </a:xfrm>
            <a:custGeom>
              <a:avLst/>
              <a:gdLst/>
              <a:ahLst/>
              <a:cxnLst/>
              <a:rect l="l" t="t" r="r" b="b"/>
              <a:pathLst>
                <a:path w="3154485" h="1692619">
                  <a:moveTo>
                    <a:pt x="32966" y="0"/>
                  </a:moveTo>
                  <a:lnTo>
                    <a:pt x="3121520" y="0"/>
                  </a:lnTo>
                  <a:cubicBezTo>
                    <a:pt x="3139726" y="0"/>
                    <a:pt x="3154485" y="14759"/>
                    <a:pt x="3154485" y="32966"/>
                  </a:cubicBezTo>
                  <a:lnTo>
                    <a:pt x="3154485" y="1659654"/>
                  </a:lnTo>
                  <a:cubicBezTo>
                    <a:pt x="3154485" y="1677860"/>
                    <a:pt x="3139726" y="1692619"/>
                    <a:pt x="3121520" y="1692619"/>
                  </a:cubicBezTo>
                  <a:lnTo>
                    <a:pt x="32966" y="1692619"/>
                  </a:lnTo>
                  <a:cubicBezTo>
                    <a:pt x="14759" y="1692619"/>
                    <a:pt x="0" y="1677860"/>
                    <a:pt x="0" y="1659654"/>
                  </a:cubicBezTo>
                  <a:lnTo>
                    <a:pt x="0" y="32966"/>
                  </a:lnTo>
                  <a:cubicBezTo>
                    <a:pt x="0" y="14759"/>
                    <a:pt x="14759" y="0"/>
                    <a:pt x="32966" y="0"/>
                  </a:cubicBezTo>
                  <a:close/>
                </a:path>
              </a:pathLst>
            </a:custGeom>
            <a:solidFill>
              <a:srgbClr val="A9BECB"/>
            </a:solidFill>
          </p:spPr>
        </p:sp>
        <p:sp>
          <p:nvSpPr>
            <p:cNvPr id="5" name="TextBox 5"/>
            <p:cNvSpPr txBox="1"/>
            <p:nvPr/>
          </p:nvSpPr>
          <p:spPr>
            <a:xfrm>
              <a:off x="0" y="-123825"/>
              <a:ext cx="3154485" cy="1816444"/>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1028700" y="599709"/>
            <a:ext cx="811530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8" name="AutoShape 8"/>
          <p:cNvSpPr/>
          <p:nvPr/>
        </p:nvSpPr>
        <p:spPr>
          <a:xfrm flipV="1">
            <a:off x="605221" y="1684924"/>
            <a:ext cx="8607404" cy="10442"/>
          </a:xfrm>
          <a:prstGeom prst="line">
            <a:avLst/>
          </a:prstGeom>
          <a:ln w="76200" cap="flat">
            <a:solidFill>
              <a:srgbClr val="0F4662"/>
            </a:solidFill>
            <a:prstDash val="solid"/>
            <a:headEnd type="none" w="sm" len="sm"/>
            <a:tailEnd type="none" w="sm" len="sm"/>
          </a:ln>
        </p:spPr>
      </p:sp>
      <p:sp>
        <p:nvSpPr>
          <p:cNvPr id="9" name="TextBox 9"/>
          <p:cNvSpPr txBox="1"/>
          <p:nvPr/>
        </p:nvSpPr>
        <p:spPr>
          <a:xfrm>
            <a:off x="3779095" y="3271101"/>
            <a:ext cx="10077740" cy="5114925"/>
          </a:xfrm>
          <a:prstGeom prst="rect">
            <a:avLst/>
          </a:prstGeom>
        </p:spPr>
        <p:txBody>
          <a:bodyPr lIns="0" tIns="0" rIns="0" bIns="0" rtlCol="0" anchor="t">
            <a:spAutoFit/>
          </a:bodyPr>
          <a:lstStyle/>
          <a:p>
            <a:pPr algn="ctr">
              <a:lnSpc>
                <a:spcPts val="4079"/>
              </a:lnSpc>
              <a:spcBef>
                <a:spcPct val="0"/>
              </a:spcBef>
            </a:pPr>
            <a:r>
              <a:rPr lang="en-US" sz="2400">
                <a:solidFill>
                  <a:srgbClr val="0F4662"/>
                </a:solidFill>
                <a:latin typeface="Quicksand"/>
                <a:ea typeface="Quicksand"/>
                <a:cs typeface="Quicksand"/>
                <a:sym typeface="Quicksand"/>
              </a:rPr>
              <a:t>Traditional histopathological diagnosis relies heavily on manual examination, which can be slow, subjective, and prone to human error. While CNN-based models have significantly improved image-based cancer detection, they may struggle with capturing long-range relationships in tissue structures. Conversely, Vision Transformers offer strong contextual learning but require large amounts of data and can overlook fine-grained features critical for diagnosis. There is a need for a hybrid approach that leverages CNNs for local feature extraction and ViTs for global context modeling, enabling a more accurate and robust cancer detection system from microscopic tissue images.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968535" y="594488"/>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RESEARCH CHALLENGES</a:t>
            </a:r>
          </a:p>
        </p:txBody>
      </p:sp>
      <p:sp>
        <p:nvSpPr>
          <p:cNvPr id="3" name="TextBox 3"/>
          <p:cNvSpPr txBox="1"/>
          <p:nvPr/>
        </p:nvSpPr>
        <p:spPr>
          <a:xfrm>
            <a:off x="968535" y="2085817"/>
            <a:ext cx="16776263" cy="8203283"/>
          </a:xfrm>
          <a:prstGeom prst="rect">
            <a:avLst/>
          </a:prstGeom>
        </p:spPr>
        <p:txBody>
          <a:bodyPr lIns="0" tIns="0" rIns="0" bIns="0" rtlCol="0" anchor="t">
            <a:spAutoFit/>
          </a:bodyPr>
          <a:lstStyle/>
          <a:p>
            <a:pPr algn="just">
              <a:lnSpc>
                <a:spcPts val="3300"/>
              </a:lnSpc>
            </a:pPr>
            <a:r>
              <a:rPr lang="en-US" sz="2357" b="1">
                <a:solidFill>
                  <a:srgbClr val="0F4662"/>
                </a:solidFill>
                <a:latin typeface="Quicksand Bold"/>
                <a:ea typeface="Quicksand Bold"/>
                <a:cs typeface="Quicksand Bold"/>
                <a:sym typeface="Quicksand Bold"/>
              </a:rPr>
              <a:t>1. </a:t>
            </a:r>
            <a:r>
              <a:rPr lang="en-US" sz="2357">
                <a:solidFill>
                  <a:srgbClr val="0F4662"/>
                </a:solidFill>
                <a:latin typeface="Quicksand"/>
                <a:ea typeface="Quicksand"/>
                <a:cs typeface="Quicksand"/>
                <a:sym typeface="Quicksand"/>
              </a:rPr>
              <a:t> </a:t>
            </a:r>
            <a:r>
              <a:rPr lang="en-US" sz="2357" b="1">
                <a:solidFill>
                  <a:srgbClr val="0F4662"/>
                </a:solidFill>
                <a:latin typeface="Quicksand Bold"/>
                <a:ea typeface="Quicksand Bold"/>
                <a:cs typeface="Quicksand Bold"/>
                <a:sym typeface="Quicksand Bold"/>
              </a:rPr>
              <a:t>Variability in Histopathology Images:</a:t>
            </a:r>
            <a:r>
              <a:rPr lang="en-US" sz="2357">
                <a:solidFill>
                  <a:srgbClr val="0F4662"/>
                </a:solidFill>
                <a:latin typeface="Quicksand"/>
                <a:ea typeface="Quicksand"/>
                <a:cs typeface="Quicksand"/>
                <a:sym typeface="Quicksand"/>
              </a:rPr>
              <a:t> Images vary due to differences in staining protocols, microscope settings, and tissue preparation across laboratories, which can confuse AI models.</a:t>
            </a:r>
          </a:p>
          <a:p>
            <a:pPr algn="just">
              <a:lnSpc>
                <a:spcPts val="3300"/>
              </a:lnSpc>
            </a:pPr>
            <a:r>
              <a:rPr lang="en-US" sz="2357" b="1">
                <a:solidFill>
                  <a:srgbClr val="0F4662"/>
                </a:solidFill>
                <a:latin typeface="Quicksand Bold"/>
                <a:ea typeface="Quicksand Bold"/>
                <a:cs typeface="Quicksand Bold"/>
                <a:sym typeface="Quicksand Bold"/>
              </a:rPr>
              <a:t>2</a:t>
            </a:r>
            <a:r>
              <a:rPr lang="en-US" sz="2357">
                <a:solidFill>
                  <a:srgbClr val="0F4662"/>
                </a:solidFill>
                <a:latin typeface="Quicksand"/>
                <a:ea typeface="Quicksand"/>
                <a:cs typeface="Quicksand"/>
                <a:sym typeface="Quicksand"/>
              </a:rPr>
              <a:t>.  </a:t>
            </a:r>
            <a:r>
              <a:rPr lang="en-US" sz="2357" b="1">
                <a:solidFill>
                  <a:srgbClr val="0F4662"/>
                </a:solidFill>
                <a:latin typeface="Quicksand Bold"/>
                <a:ea typeface="Quicksand Bold"/>
                <a:cs typeface="Quicksand Bold"/>
                <a:sym typeface="Quicksand Bold"/>
              </a:rPr>
              <a:t>Multi-scale Feature Representation:</a:t>
            </a:r>
            <a:r>
              <a:rPr lang="en-US" sz="2357">
                <a:solidFill>
                  <a:srgbClr val="0F4662"/>
                </a:solidFill>
                <a:latin typeface="Quicksand"/>
                <a:ea typeface="Quicksand"/>
                <a:cs typeface="Quicksand"/>
                <a:sym typeface="Quicksand"/>
              </a:rPr>
              <a:t> Cancerous patterns appear at different scales, from cellular morphology to tissue-level architecture, making it challenging for models to capture both local and global features effectively.</a:t>
            </a:r>
          </a:p>
          <a:p>
            <a:pPr algn="just">
              <a:lnSpc>
                <a:spcPts val="3300"/>
              </a:lnSpc>
            </a:pPr>
            <a:r>
              <a:rPr lang="en-US" sz="2357" b="1">
                <a:solidFill>
                  <a:srgbClr val="0F4662"/>
                </a:solidFill>
                <a:latin typeface="Quicksand Bold"/>
                <a:ea typeface="Quicksand Bold"/>
                <a:cs typeface="Quicksand Bold"/>
                <a:sym typeface="Quicksand Bold"/>
              </a:rPr>
              <a:t>3.  Data Imbalance:</a:t>
            </a:r>
            <a:r>
              <a:rPr lang="en-US" sz="2357">
                <a:solidFill>
                  <a:srgbClr val="0F4662"/>
                </a:solidFill>
                <a:latin typeface="Quicksand"/>
                <a:ea typeface="Quicksand"/>
                <a:cs typeface="Quicksand"/>
                <a:sym typeface="Quicksand"/>
              </a:rPr>
              <a:t> Certain cancer subtypes or grades have fewer samples, causing models </a:t>
            </a:r>
          </a:p>
          <a:p>
            <a:pPr algn="just">
              <a:lnSpc>
                <a:spcPts val="3300"/>
              </a:lnSpc>
            </a:pPr>
            <a:r>
              <a:rPr lang="en-US" sz="2357">
                <a:solidFill>
                  <a:srgbClr val="0F4662"/>
                </a:solidFill>
                <a:latin typeface="Quicksand"/>
                <a:ea typeface="Quicksand"/>
                <a:cs typeface="Quicksand"/>
                <a:sym typeface="Quicksand"/>
              </a:rPr>
              <a:t>to be biased toward more frequent classes.</a:t>
            </a:r>
          </a:p>
          <a:p>
            <a:pPr algn="just">
              <a:lnSpc>
                <a:spcPts val="3300"/>
              </a:lnSpc>
            </a:pPr>
            <a:r>
              <a:rPr lang="en-US" sz="2357" b="1">
                <a:solidFill>
                  <a:srgbClr val="0F4662"/>
                </a:solidFill>
                <a:latin typeface="Quicksand Bold"/>
                <a:ea typeface="Quicksand Bold"/>
                <a:cs typeface="Quicksand Bold"/>
                <a:sym typeface="Quicksand Bold"/>
              </a:rPr>
              <a:t>4.  Overfitting with High-Resolution Images:</a:t>
            </a:r>
            <a:r>
              <a:rPr lang="en-US" sz="2357">
                <a:solidFill>
                  <a:srgbClr val="0F4662"/>
                </a:solidFill>
                <a:latin typeface="Quicksand"/>
                <a:ea typeface="Quicksand"/>
                <a:cs typeface="Quicksand"/>
                <a:sym typeface="Quicksand"/>
              </a:rPr>
              <a:t> Large tissue images contain millions of pixels, </a:t>
            </a:r>
          </a:p>
          <a:p>
            <a:pPr algn="just">
              <a:lnSpc>
                <a:spcPts val="3300"/>
              </a:lnSpc>
            </a:pPr>
            <a:r>
              <a:rPr lang="en-US" sz="2357">
                <a:solidFill>
                  <a:srgbClr val="0F4662"/>
                </a:solidFill>
                <a:latin typeface="Quicksand"/>
                <a:ea typeface="Quicksand"/>
                <a:cs typeface="Quicksand"/>
                <a:sym typeface="Quicksand"/>
              </a:rPr>
              <a:t>which can cause models to overfit unless handled with patch-based or attention-based strategies.</a:t>
            </a:r>
          </a:p>
          <a:p>
            <a:pPr algn="just">
              <a:lnSpc>
                <a:spcPts val="3300"/>
              </a:lnSpc>
            </a:pPr>
            <a:r>
              <a:rPr lang="en-US" sz="2357" b="1">
                <a:solidFill>
                  <a:srgbClr val="0F4662"/>
                </a:solidFill>
                <a:latin typeface="Quicksand Bold"/>
                <a:ea typeface="Quicksand Bold"/>
                <a:cs typeface="Quicksand Bold"/>
                <a:sym typeface="Quicksand Bold"/>
              </a:rPr>
              <a:t>5.  Integration of CNN and Vision Transformers: </a:t>
            </a:r>
            <a:r>
              <a:rPr lang="en-US" sz="2357">
                <a:solidFill>
                  <a:srgbClr val="0F4662"/>
                </a:solidFill>
                <a:latin typeface="Quicksand"/>
                <a:ea typeface="Quicksand"/>
                <a:cs typeface="Quicksand"/>
                <a:sym typeface="Quicksand"/>
              </a:rPr>
              <a:t>Combining CNN’s local feature extraction with </a:t>
            </a:r>
          </a:p>
          <a:p>
            <a:pPr algn="just">
              <a:lnSpc>
                <a:spcPts val="3300"/>
              </a:lnSpc>
            </a:pPr>
            <a:r>
              <a:rPr lang="en-US" sz="2357">
                <a:solidFill>
                  <a:srgbClr val="0F4662"/>
                </a:solidFill>
                <a:latin typeface="Quicksand"/>
                <a:ea typeface="Quicksand"/>
                <a:cs typeface="Quicksand"/>
                <a:sym typeface="Quicksand"/>
              </a:rPr>
              <a:t>ViT’s global context modeling requires careful architectural design to avoid excessive computational cost.</a:t>
            </a:r>
          </a:p>
          <a:p>
            <a:pPr algn="just">
              <a:lnSpc>
                <a:spcPts val="3300"/>
              </a:lnSpc>
            </a:pPr>
            <a:r>
              <a:rPr lang="en-US" sz="2357" b="1">
                <a:solidFill>
                  <a:srgbClr val="0F4662"/>
                </a:solidFill>
                <a:latin typeface="Quicksand Bold"/>
                <a:ea typeface="Quicksand Bold"/>
                <a:cs typeface="Quicksand Bold"/>
                <a:sym typeface="Quicksand Bold"/>
              </a:rPr>
              <a:t>6.  Limited Labeled Data:</a:t>
            </a:r>
            <a:r>
              <a:rPr lang="en-US" sz="2357">
                <a:solidFill>
                  <a:srgbClr val="0F4662"/>
                </a:solidFill>
                <a:latin typeface="Quicksand"/>
                <a:ea typeface="Quicksand"/>
                <a:cs typeface="Quicksand"/>
                <a:sym typeface="Quicksand"/>
              </a:rPr>
              <a:t>  Annotating histopathological images requires expert pathologists, making </a:t>
            </a:r>
          </a:p>
          <a:p>
            <a:pPr algn="just">
              <a:lnSpc>
                <a:spcPts val="3300"/>
              </a:lnSpc>
            </a:pPr>
            <a:r>
              <a:rPr lang="en-US" sz="2357">
                <a:solidFill>
                  <a:srgbClr val="0F4662"/>
                </a:solidFill>
                <a:latin typeface="Quicksand"/>
                <a:ea typeface="Quicksand"/>
                <a:cs typeface="Quicksand"/>
                <a:sym typeface="Quicksand"/>
              </a:rPr>
              <a:t>large-scale high-quality datasets rare and expensive.</a:t>
            </a:r>
          </a:p>
          <a:p>
            <a:pPr algn="just">
              <a:lnSpc>
                <a:spcPts val="3300"/>
              </a:lnSpc>
            </a:pPr>
            <a:r>
              <a:rPr lang="en-US" sz="2357" b="1">
                <a:solidFill>
                  <a:srgbClr val="0F4662"/>
                </a:solidFill>
                <a:latin typeface="Quicksand Bold"/>
                <a:ea typeface="Quicksand Bold"/>
                <a:cs typeface="Quicksand Bold"/>
                <a:sym typeface="Quicksand Bold"/>
              </a:rPr>
              <a:t>7. Model Interpretability for Clinical Use:</a:t>
            </a:r>
            <a:r>
              <a:rPr lang="en-US" sz="2357">
                <a:solidFill>
                  <a:srgbClr val="0F4662"/>
                </a:solidFill>
                <a:latin typeface="Quicksand"/>
                <a:ea typeface="Quicksand"/>
                <a:cs typeface="Quicksand"/>
                <a:sym typeface="Quicksand"/>
              </a:rPr>
              <a:t> Even with high accuracy, medical professionals need clear visual explanations (e.g., attention maps) to trust AI decisions.</a:t>
            </a:r>
          </a:p>
          <a:p>
            <a:pPr marL="0" lvl="0" indent="0" algn="just">
              <a:lnSpc>
                <a:spcPts val="3300"/>
              </a:lnSpc>
              <a:spcBef>
                <a:spcPct val="0"/>
              </a:spcBef>
            </a:pPr>
            <a:r>
              <a:rPr lang="en-US" sz="2357" b="1">
                <a:solidFill>
                  <a:srgbClr val="0F4662"/>
                </a:solidFill>
                <a:latin typeface="Quicksand Bold"/>
                <a:ea typeface="Quicksand Bold"/>
                <a:cs typeface="Quicksand Bold"/>
                <a:sym typeface="Quicksand Bold"/>
              </a:rPr>
              <a:t>8.  Hardware and Computational Constraints: </a:t>
            </a:r>
            <a:r>
              <a:rPr lang="en-US" sz="2357">
                <a:solidFill>
                  <a:srgbClr val="0F4662"/>
                </a:solidFill>
                <a:latin typeface="Quicksand"/>
                <a:ea typeface="Quicksand"/>
                <a:cs typeface="Quicksand"/>
                <a:sym typeface="Quicksand"/>
              </a:rPr>
              <a:t>Transformer-based models are resource-intensive, making optimization essential for running in cloud environments like Google Colab.</a:t>
            </a:r>
          </a:p>
          <a:p>
            <a:pPr marL="0" lvl="0" indent="0" algn="just">
              <a:lnSpc>
                <a:spcPts val="3300"/>
              </a:lnSpc>
              <a:spcBef>
                <a:spcPct val="0"/>
              </a:spcBef>
            </a:pPr>
            <a:endParaRPr lang="en-US" sz="2357">
              <a:solidFill>
                <a:srgbClr val="0F4662"/>
              </a:solidFill>
              <a:latin typeface="Quicksand"/>
              <a:ea typeface="Quicksand"/>
              <a:cs typeface="Quicksand"/>
              <a:sym typeface="Quicksand"/>
            </a:endParaRPr>
          </a:p>
          <a:p>
            <a:pPr marL="0" lvl="0" indent="0" algn="just">
              <a:lnSpc>
                <a:spcPts val="3300"/>
              </a:lnSpc>
              <a:spcBef>
                <a:spcPct val="0"/>
              </a:spcBef>
            </a:pPr>
            <a:endParaRPr lang="en-US" sz="2357">
              <a:solidFill>
                <a:srgbClr val="0F4662"/>
              </a:solidFill>
              <a:latin typeface="Quicksand"/>
              <a:ea typeface="Quicksand"/>
              <a:cs typeface="Quicksand"/>
              <a:sym typeface="Quicksand"/>
            </a:endParaRPr>
          </a:p>
          <a:p>
            <a:pPr marL="0" lvl="0" indent="0" algn="just">
              <a:lnSpc>
                <a:spcPts val="3300"/>
              </a:lnSpc>
              <a:spcBef>
                <a:spcPct val="0"/>
              </a:spcBef>
            </a:pPr>
            <a:endParaRPr lang="en-US" sz="2357">
              <a:solidFill>
                <a:srgbClr val="0F4662"/>
              </a:solidFill>
              <a:latin typeface="Quicksand"/>
              <a:ea typeface="Quicksand"/>
              <a:cs typeface="Quicksand"/>
              <a:sym typeface="Quicksand"/>
            </a:endParaRPr>
          </a:p>
          <a:p>
            <a:pPr marL="0" lvl="0" indent="0" algn="just">
              <a:lnSpc>
                <a:spcPts val="3300"/>
              </a:lnSpc>
              <a:spcBef>
                <a:spcPct val="0"/>
              </a:spcBef>
            </a:pPr>
            <a:endParaRPr lang="en-US" sz="2357">
              <a:solidFill>
                <a:srgbClr val="0F4662"/>
              </a:solidFill>
              <a:latin typeface="Quicksand"/>
              <a:ea typeface="Quicksand"/>
              <a:cs typeface="Quicksand"/>
              <a:sym typeface="Quicksand"/>
            </a:endParaRPr>
          </a:p>
        </p:txBody>
      </p:sp>
      <p:sp>
        <p:nvSpPr>
          <p:cNvPr id="4" name="Freeform 4"/>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024384" y="9258300"/>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AutoShape 6"/>
          <p:cNvSpPr/>
          <p:nvPr/>
        </p:nvSpPr>
        <p:spPr>
          <a:xfrm flipV="1">
            <a:off x="549372" y="1679703"/>
            <a:ext cx="9488773" cy="10442"/>
          </a:xfrm>
          <a:prstGeom prst="line">
            <a:avLst/>
          </a:prstGeom>
          <a:ln w="76200" cap="flat">
            <a:solidFill>
              <a:srgbClr val="0F4662"/>
            </a:solidFill>
            <a:prstDash val="solid"/>
            <a:headEnd type="none" w="sm" len="sm"/>
            <a:tailEnd type="none" w="sm" len="sm"/>
          </a:ln>
        </p:spPr>
      </p:sp>
      <p:sp>
        <p:nvSpPr>
          <p:cNvPr id="7" name="Freeform 7"/>
          <p:cNvSpPr/>
          <p:nvPr/>
        </p:nvSpPr>
        <p:spPr>
          <a:xfrm>
            <a:off x="15425805" y="3969056"/>
            <a:ext cx="2318994" cy="2348889"/>
          </a:xfrm>
          <a:custGeom>
            <a:avLst/>
            <a:gdLst/>
            <a:ahLst/>
            <a:cxnLst/>
            <a:rect l="l" t="t" r="r" b="b"/>
            <a:pathLst>
              <a:path w="2318994" h="2348889">
                <a:moveTo>
                  <a:pt x="0" y="0"/>
                </a:moveTo>
                <a:lnTo>
                  <a:pt x="2318993" y="0"/>
                </a:lnTo>
                <a:lnTo>
                  <a:pt x="2318993" y="2348888"/>
                </a:lnTo>
                <a:lnTo>
                  <a:pt x="0" y="23488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282900" y="428942"/>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RESEARCH OBJECTIVE</a:t>
            </a:r>
          </a:p>
        </p:txBody>
      </p:sp>
      <p:sp>
        <p:nvSpPr>
          <p:cNvPr id="8" name="TextBox 8"/>
          <p:cNvSpPr txBox="1"/>
          <p:nvPr/>
        </p:nvSpPr>
        <p:spPr>
          <a:xfrm>
            <a:off x="9438783" y="1239294"/>
            <a:ext cx="8011050" cy="8775908"/>
          </a:xfrm>
          <a:prstGeom prst="rect">
            <a:avLst/>
          </a:prstGeom>
        </p:spPr>
        <p:txBody>
          <a:bodyPr lIns="0" tIns="0" rIns="0" bIns="0" rtlCol="0" anchor="t">
            <a:spAutoFit/>
          </a:bodyPr>
          <a:lstStyle/>
          <a:p>
            <a:pPr algn="l">
              <a:lnSpc>
                <a:spcPts val="3224"/>
              </a:lnSpc>
            </a:pPr>
            <a:r>
              <a:rPr lang="en-US" sz="1896">
                <a:solidFill>
                  <a:srgbClr val="0F4662"/>
                </a:solidFill>
                <a:latin typeface="Quicksand"/>
                <a:ea typeface="Quicksand"/>
                <a:cs typeface="Quicksand"/>
                <a:sym typeface="Quicksand"/>
              </a:rPr>
              <a:t>The primary objective of this research is to design and implement a hybrid CNN–Vision Transformer model that combines the local feature extraction strength of Convolutional Neural Networks with the global context learning capability of Vision Transformers, for accurate cancer detection from microscopic tissue images.</a:t>
            </a:r>
          </a:p>
          <a:p>
            <a:pPr algn="l">
              <a:lnSpc>
                <a:spcPts val="3224"/>
              </a:lnSpc>
            </a:pPr>
            <a:endParaRPr lang="en-US" sz="1896">
              <a:solidFill>
                <a:srgbClr val="0F4662"/>
              </a:solidFill>
              <a:latin typeface="Quicksand"/>
              <a:ea typeface="Quicksand"/>
              <a:cs typeface="Quicksand"/>
              <a:sym typeface="Quicksand"/>
            </a:endParaRPr>
          </a:p>
          <a:p>
            <a:pPr algn="l">
              <a:lnSpc>
                <a:spcPts val="3224"/>
              </a:lnSpc>
            </a:pPr>
            <a:r>
              <a:rPr lang="en-US" sz="1896">
                <a:solidFill>
                  <a:srgbClr val="0F4662"/>
                </a:solidFill>
                <a:latin typeface="Quicksand"/>
                <a:ea typeface="Quicksand"/>
                <a:cs typeface="Quicksand"/>
                <a:sym typeface="Quicksand"/>
              </a:rPr>
              <a:t>The specific objectives include:</a:t>
            </a:r>
          </a:p>
          <a:p>
            <a:pPr marL="409502" lvl="1" indent="-204751" algn="l">
              <a:lnSpc>
                <a:spcPts val="3224"/>
              </a:lnSpc>
              <a:buAutoNum type="arabicPeriod"/>
            </a:pPr>
            <a:r>
              <a:rPr lang="en-US" sz="1896" b="1">
                <a:solidFill>
                  <a:srgbClr val="0F4662"/>
                </a:solidFill>
                <a:latin typeface="Quicksand Bold"/>
                <a:ea typeface="Quicksand Bold"/>
                <a:cs typeface="Quicksand Bold"/>
                <a:sym typeface="Quicksand Bold"/>
              </a:rPr>
              <a:t>Develop a preprocessing pipeline</a:t>
            </a:r>
            <a:r>
              <a:rPr lang="en-US" sz="1896">
                <a:solidFill>
                  <a:srgbClr val="0F4662"/>
                </a:solidFill>
                <a:latin typeface="Quicksand"/>
                <a:ea typeface="Quicksand"/>
                <a:cs typeface="Quicksand"/>
                <a:sym typeface="Quicksand"/>
              </a:rPr>
              <a:t> to enhance histopathology image quality and normalize variations in color, scale, and orientation.</a:t>
            </a:r>
          </a:p>
          <a:p>
            <a:pPr marL="409502" lvl="1" indent="-204751" algn="l">
              <a:lnSpc>
                <a:spcPts val="3224"/>
              </a:lnSpc>
              <a:buAutoNum type="arabicPeriod"/>
            </a:pPr>
            <a:r>
              <a:rPr lang="en-US" sz="1896" b="1">
                <a:solidFill>
                  <a:srgbClr val="0F4662"/>
                </a:solidFill>
                <a:latin typeface="Quicksand Bold"/>
                <a:ea typeface="Quicksand Bold"/>
                <a:cs typeface="Quicksand Bold"/>
                <a:sym typeface="Quicksand Bold"/>
              </a:rPr>
              <a:t>Integrate CNN and ViT architectures</a:t>
            </a:r>
            <a:r>
              <a:rPr lang="en-US" sz="1896">
                <a:solidFill>
                  <a:srgbClr val="0F4662"/>
                </a:solidFill>
                <a:latin typeface="Quicksand"/>
                <a:ea typeface="Quicksand"/>
                <a:cs typeface="Quicksand"/>
                <a:sym typeface="Quicksand"/>
              </a:rPr>
              <a:t> to extract both fine-grained morphological patterns and long-range spatial dependencies in tissue samples.</a:t>
            </a:r>
          </a:p>
          <a:p>
            <a:pPr marL="409502" lvl="1" indent="-204751" algn="l">
              <a:lnSpc>
                <a:spcPts val="3224"/>
              </a:lnSpc>
              <a:buAutoNum type="arabicPeriod"/>
            </a:pPr>
            <a:r>
              <a:rPr lang="en-US" sz="1896" b="1">
                <a:solidFill>
                  <a:srgbClr val="0F4662"/>
                </a:solidFill>
                <a:latin typeface="Quicksand Bold"/>
                <a:ea typeface="Quicksand Bold"/>
                <a:cs typeface="Quicksand Bold"/>
                <a:sym typeface="Quicksand Bold"/>
              </a:rPr>
              <a:t>Optimize the hybrid model</a:t>
            </a:r>
            <a:r>
              <a:rPr lang="en-US" sz="1896">
                <a:solidFill>
                  <a:srgbClr val="0F4662"/>
                </a:solidFill>
                <a:latin typeface="Quicksand"/>
                <a:ea typeface="Quicksand"/>
                <a:cs typeface="Quicksand"/>
                <a:sym typeface="Quicksand"/>
              </a:rPr>
              <a:t> for high classification accuracy, robustness, and computational efficiency.</a:t>
            </a:r>
          </a:p>
          <a:p>
            <a:pPr marL="409502" lvl="1" indent="-204751" algn="l">
              <a:lnSpc>
                <a:spcPts val="3224"/>
              </a:lnSpc>
              <a:buAutoNum type="arabicPeriod"/>
            </a:pPr>
            <a:r>
              <a:rPr lang="en-US" sz="1896" b="1">
                <a:solidFill>
                  <a:srgbClr val="0F4662"/>
                </a:solidFill>
                <a:latin typeface="Quicksand Bold"/>
                <a:ea typeface="Quicksand Bold"/>
                <a:cs typeface="Quicksand Bold"/>
                <a:sym typeface="Quicksand Bold"/>
              </a:rPr>
              <a:t>Evaluate model performance</a:t>
            </a:r>
            <a:r>
              <a:rPr lang="en-US" sz="1896">
                <a:solidFill>
                  <a:srgbClr val="0F4662"/>
                </a:solidFill>
                <a:latin typeface="Quicksand"/>
                <a:ea typeface="Quicksand"/>
                <a:cs typeface="Quicksand"/>
                <a:sym typeface="Quicksand"/>
              </a:rPr>
              <a:t> using standard histopathology datasets with metrics such as accuracy, precision, recall, F1-score, and AUC.</a:t>
            </a:r>
          </a:p>
          <a:p>
            <a:pPr marL="409502" lvl="1" indent="-204751" algn="l">
              <a:lnSpc>
                <a:spcPts val="3224"/>
              </a:lnSpc>
              <a:buAutoNum type="arabicPeriod"/>
            </a:pPr>
            <a:r>
              <a:rPr lang="en-US" sz="1896" b="1">
                <a:solidFill>
                  <a:srgbClr val="0F4662"/>
                </a:solidFill>
                <a:latin typeface="Quicksand Bold"/>
                <a:ea typeface="Quicksand Bold"/>
                <a:cs typeface="Quicksand Bold"/>
                <a:sym typeface="Quicksand Bold"/>
              </a:rPr>
              <a:t>Compare results </a:t>
            </a:r>
            <a:r>
              <a:rPr lang="en-US" sz="1896">
                <a:solidFill>
                  <a:srgbClr val="0F4662"/>
                </a:solidFill>
                <a:latin typeface="Quicksand"/>
                <a:ea typeface="Quicksand"/>
                <a:cs typeface="Quicksand"/>
                <a:sym typeface="Quicksand"/>
              </a:rPr>
              <a:t>against standalone CNN and Transformer-based approaches to demonstrate the advantages of the hybrid design.</a:t>
            </a:r>
          </a:p>
          <a:p>
            <a:pPr algn="l">
              <a:lnSpc>
                <a:spcPts val="3224"/>
              </a:lnSpc>
            </a:pPr>
            <a:endParaRPr lang="en-US" sz="1896">
              <a:solidFill>
                <a:srgbClr val="0F4662"/>
              </a:solidFill>
              <a:latin typeface="Quicksand"/>
              <a:ea typeface="Quicksand"/>
              <a:cs typeface="Quicksand"/>
              <a:sym typeface="Quicksand"/>
            </a:endParaRPr>
          </a:p>
          <a:p>
            <a:pPr marL="0" lvl="0" indent="0" algn="l">
              <a:lnSpc>
                <a:spcPts val="3224"/>
              </a:lnSpc>
            </a:pPr>
            <a:endParaRPr lang="en-US" sz="1896">
              <a:solidFill>
                <a:srgbClr val="0F4662"/>
              </a:solidFill>
              <a:latin typeface="Quicksand"/>
              <a:ea typeface="Quicksand"/>
              <a:cs typeface="Quicksand"/>
              <a:sym typeface="Quicksand"/>
            </a:endParaRPr>
          </a:p>
        </p:txBody>
      </p:sp>
      <p:sp>
        <p:nvSpPr>
          <p:cNvPr id="9" name="AutoShape 9"/>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10" name="AutoShape 10"/>
          <p:cNvSpPr/>
          <p:nvPr/>
        </p:nvSpPr>
        <p:spPr>
          <a:xfrm>
            <a:off x="10767060" y="990600"/>
            <a:ext cx="6492240"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4" name="Group 4"/>
          <p:cNvGrpSpPr/>
          <p:nvPr/>
        </p:nvGrpSpPr>
        <p:grpSpPr>
          <a:xfrm>
            <a:off x="8449761" y="264695"/>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306347" y="198624"/>
            <a:ext cx="9155882" cy="1040670"/>
          </a:xfrm>
          <a:prstGeom prst="rect">
            <a:avLst/>
          </a:prstGeom>
        </p:spPr>
        <p:txBody>
          <a:bodyPr wrap="square" lIns="0" tIns="0" rIns="0" bIns="0" rtlCol="0" anchor="t">
            <a:spAutoFit/>
          </a:bodyPr>
          <a:lstStyle/>
          <a:p>
            <a:pPr marL="0" lvl="0" indent="0" algn="l">
              <a:lnSpc>
                <a:spcPts val="8959"/>
              </a:lnSpc>
              <a:spcBef>
                <a:spcPct val="0"/>
              </a:spcBef>
            </a:pPr>
            <a:r>
              <a:rPr lang="en-US" sz="4800" b="1" i="1" dirty="0" smtClean="0">
                <a:solidFill>
                  <a:srgbClr val="0F4662"/>
                </a:solidFill>
                <a:latin typeface="Cormorant Garamond Bold Italics"/>
                <a:ea typeface="Cormorant Garamond Bold Italics"/>
                <a:cs typeface="Cormorant Garamond Bold Italics"/>
                <a:sym typeface="Cormorant Garamond Bold Italics"/>
              </a:rPr>
              <a:t>PROPOSED ARCHITECTURE</a:t>
            </a:r>
            <a:endParaRPr lang="en-US" sz="4800"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TextBox 8"/>
          <p:cNvSpPr txBox="1"/>
          <p:nvPr/>
        </p:nvSpPr>
        <p:spPr>
          <a:xfrm>
            <a:off x="9067800" y="442580"/>
            <a:ext cx="8153433" cy="9813969"/>
          </a:xfrm>
          <a:prstGeom prst="rect">
            <a:avLst/>
          </a:prstGeom>
        </p:spPr>
        <p:txBody>
          <a:bodyPr wrap="square" lIns="0" tIns="0" rIns="0" bIns="0" rtlCol="0" anchor="t">
            <a:spAutoFit/>
          </a:bodyPr>
          <a:lstStyle/>
          <a:p>
            <a:pPr marL="342900" lvl="0" indent="-342900">
              <a:lnSpc>
                <a:spcPts val="3224"/>
              </a:lnSpc>
              <a:buFont typeface="Arial" panose="020B0604020202020204" pitchFamily="34" charset="0"/>
              <a:buChar char="•"/>
            </a:pPr>
            <a:r>
              <a:rPr lang="en-US" sz="2200" b="1" dirty="0" smtClean="0">
                <a:solidFill>
                  <a:schemeClr val="accent1">
                    <a:lumMod val="50000"/>
                  </a:schemeClr>
                </a:solidFill>
                <a:latin typeface="Quicksand"/>
                <a:ea typeface="Quicksand"/>
                <a:cs typeface="Quicksand"/>
                <a:sym typeface="Quicksand"/>
              </a:rPr>
              <a:t>Input</a:t>
            </a:r>
            <a:r>
              <a:rPr lang="en-US" sz="2200" b="1" dirty="0">
                <a:solidFill>
                  <a:schemeClr val="accent1">
                    <a:lumMod val="50000"/>
                  </a:schemeClr>
                </a:solidFill>
                <a:latin typeface="Quicksand"/>
                <a:ea typeface="Quicksand"/>
                <a:cs typeface="Quicksand"/>
                <a:sym typeface="Quicksand"/>
              </a:rPr>
              <a:t>: Histopathology Images (RGB, resized for CNN &amp; </a:t>
            </a:r>
            <a:r>
              <a:rPr lang="en-US" sz="2200" b="1" dirty="0" err="1">
                <a:solidFill>
                  <a:schemeClr val="accent1">
                    <a:lumMod val="50000"/>
                  </a:schemeClr>
                </a:solidFill>
                <a:latin typeface="Quicksand"/>
                <a:ea typeface="Quicksand"/>
                <a:cs typeface="Quicksand"/>
                <a:sym typeface="Quicksand"/>
              </a:rPr>
              <a:t>ViT</a:t>
            </a:r>
            <a:r>
              <a:rPr lang="en-US" sz="2200" b="1" dirty="0">
                <a:solidFill>
                  <a:schemeClr val="accent1">
                    <a:lumMod val="50000"/>
                  </a:schemeClr>
                </a:solidFill>
                <a:latin typeface="Quicksand"/>
                <a:ea typeface="Quicksand"/>
                <a:cs typeface="Quicksand"/>
                <a:sym typeface="Quicksand"/>
              </a:rPr>
              <a:t> pipelines</a:t>
            </a:r>
            <a:r>
              <a:rPr lang="en-US" sz="2200" b="1" dirty="0" smtClean="0">
                <a:solidFill>
                  <a:schemeClr val="accent1">
                    <a:lumMod val="50000"/>
                  </a:schemeClr>
                </a:solidFill>
                <a:latin typeface="Quicksand"/>
                <a:ea typeface="Quicksand"/>
                <a:cs typeface="Quicksand"/>
                <a:sym typeface="Quicksand"/>
              </a:rPr>
              <a:t>)</a:t>
            </a:r>
          </a:p>
          <a:p>
            <a:pPr marL="342900" lvl="0" indent="-342900">
              <a:lnSpc>
                <a:spcPts val="3224"/>
              </a:lnSpc>
              <a:buFont typeface="Arial" panose="020B0604020202020204" pitchFamily="34" charset="0"/>
              <a:buChar char="•"/>
            </a:pPr>
            <a:r>
              <a:rPr lang="en-US" sz="2200" b="1" dirty="0" smtClean="0">
                <a:solidFill>
                  <a:schemeClr val="accent1">
                    <a:lumMod val="50000"/>
                  </a:schemeClr>
                </a:solidFill>
                <a:latin typeface="Quicksand"/>
                <a:ea typeface="Quicksand"/>
                <a:cs typeface="Quicksand"/>
                <a:sym typeface="Quicksand"/>
              </a:rPr>
              <a:t>Dual </a:t>
            </a:r>
            <a:r>
              <a:rPr lang="en-US" sz="2200" b="1" dirty="0">
                <a:solidFill>
                  <a:schemeClr val="accent1">
                    <a:lumMod val="50000"/>
                  </a:schemeClr>
                </a:solidFill>
                <a:latin typeface="Quicksand"/>
                <a:ea typeface="Quicksand"/>
                <a:cs typeface="Quicksand"/>
                <a:sym typeface="Quicksand"/>
              </a:rPr>
              <a:t>Feature </a:t>
            </a:r>
            <a:r>
              <a:rPr lang="en-US" sz="2200" b="1" dirty="0" smtClean="0">
                <a:solidFill>
                  <a:schemeClr val="accent1">
                    <a:lumMod val="50000"/>
                  </a:schemeClr>
                </a:solidFill>
                <a:latin typeface="Quicksand"/>
                <a:ea typeface="Quicksand"/>
                <a:cs typeface="Quicksand"/>
                <a:sym typeface="Quicksand"/>
              </a:rPr>
              <a:t>Extraction:</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CNN </a:t>
            </a:r>
            <a:r>
              <a:rPr lang="en-US" sz="2200" b="1" dirty="0">
                <a:solidFill>
                  <a:schemeClr val="accent1">
                    <a:lumMod val="50000"/>
                  </a:schemeClr>
                </a:solidFill>
                <a:latin typeface="Quicksand"/>
                <a:ea typeface="Quicksand"/>
                <a:cs typeface="Quicksand"/>
                <a:sym typeface="Quicksand"/>
              </a:rPr>
              <a:t>Backbone (ResNet18</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Captures </a:t>
            </a:r>
            <a:r>
              <a:rPr lang="en-US" sz="2200" b="1" dirty="0">
                <a:solidFill>
                  <a:schemeClr val="accent1">
                    <a:lumMod val="50000"/>
                  </a:schemeClr>
                </a:solidFill>
                <a:latin typeface="Quicksand"/>
                <a:ea typeface="Quicksand"/>
                <a:cs typeface="Quicksand"/>
                <a:sym typeface="Quicksand"/>
              </a:rPr>
              <a:t>local spatial features (edges, textures, fine details</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Final </a:t>
            </a:r>
            <a:r>
              <a:rPr lang="en-US" sz="2200" b="1" dirty="0">
                <a:solidFill>
                  <a:schemeClr val="accent1">
                    <a:lumMod val="50000"/>
                  </a:schemeClr>
                </a:solidFill>
                <a:latin typeface="Quicksand"/>
                <a:ea typeface="Quicksand"/>
                <a:cs typeface="Quicksand"/>
                <a:sym typeface="Quicksand"/>
              </a:rPr>
              <a:t>FC layer removed → outputs 512-d feature vector</a:t>
            </a:r>
            <a:r>
              <a:rPr lang="en-US" sz="2200" b="1" dirty="0" smtClean="0">
                <a:solidFill>
                  <a:schemeClr val="accent1">
                    <a:lumMod val="50000"/>
                  </a:schemeClr>
                </a:solidFill>
                <a:latin typeface="Quicksand"/>
                <a:ea typeface="Quicksand"/>
                <a:cs typeface="Quicksand"/>
                <a:sym typeface="Quicksand"/>
              </a:rPr>
              <a:t>.</a:t>
            </a:r>
          </a:p>
          <a:p>
            <a:pPr marL="342900" lvl="0" indent="-342900">
              <a:lnSpc>
                <a:spcPts val="3224"/>
              </a:lnSpc>
              <a:buFont typeface="Arial" panose="020B0604020202020204" pitchFamily="34" charset="0"/>
              <a:buChar char="•"/>
            </a:pPr>
            <a:r>
              <a:rPr lang="en-US" sz="2200" b="1" dirty="0" err="1" smtClean="0">
                <a:solidFill>
                  <a:schemeClr val="accent1">
                    <a:lumMod val="50000"/>
                  </a:schemeClr>
                </a:solidFill>
                <a:latin typeface="Quicksand"/>
                <a:ea typeface="Quicksand"/>
                <a:cs typeface="Quicksand"/>
                <a:sym typeface="Quicksand"/>
              </a:rPr>
              <a:t>ViT</a:t>
            </a:r>
            <a:r>
              <a:rPr lang="en-US" sz="2200" b="1" dirty="0" smtClean="0">
                <a:solidFill>
                  <a:schemeClr val="accent1">
                    <a:lumMod val="50000"/>
                  </a:schemeClr>
                </a:solidFill>
                <a:latin typeface="Quicksand"/>
                <a:ea typeface="Quicksand"/>
                <a:cs typeface="Quicksand"/>
                <a:sym typeface="Quicksand"/>
              </a:rPr>
              <a:t> </a:t>
            </a:r>
            <a:r>
              <a:rPr lang="en-US" sz="2200" b="1" dirty="0">
                <a:solidFill>
                  <a:schemeClr val="accent1">
                    <a:lumMod val="50000"/>
                  </a:schemeClr>
                </a:solidFill>
                <a:latin typeface="Quicksand"/>
                <a:ea typeface="Quicksand"/>
                <a:cs typeface="Quicksand"/>
                <a:sym typeface="Quicksand"/>
              </a:rPr>
              <a:t>Backbone (Vision Transformer – ViT-Base-16</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smtClean="0">
                <a:solidFill>
                  <a:schemeClr val="accent1">
                    <a:lumMod val="50000"/>
                  </a:schemeClr>
                </a:solidFill>
                <a:latin typeface="Quicksand"/>
                <a:ea typeface="Quicksand"/>
                <a:cs typeface="Quicksand"/>
                <a:sym typeface="Quicksand"/>
              </a:rPr>
              <a:t>	- Learns </a:t>
            </a:r>
            <a:r>
              <a:rPr lang="en-US" sz="2200" b="1" dirty="0">
                <a:solidFill>
                  <a:schemeClr val="accent1">
                    <a:lumMod val="50000"/>
                  </a:schemeClr>
                </a:solidFill>
                <a:latin typeface="Quicksand"/>
                <a:ea typeface="Quicksand"/>
                <a:cs typeface="Quicksand"/>
                <a:sym typeface="Quicksand"/>
              </a:rPr>
              <a:t>global contextual relationships via self-attention</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Outputs </a:t>
            </a:r>
            <a:r>
              <a:rPr lang="en-US" sz="2200" b="1" dirty="0">
                <a:solidFill>
                  <a:schemeClr val="accent1">
                    <a:lumMod val="50000"/>
                  </a:schemeClr>
                </a:solidFill>
                <a:latin typeface="Quicksand"/>
                <a:ea typeface="Quicksand"/>
                <a:cs typeface="Quicksand"/>
                <a:sym typeface="Quicksand"/>
              </a:rPr>
              <a:t>768-d pooled feature vector</a:t>
            </a:r>
            <a:r>
              <a:rPr lang="en-US" sz="2200" b="1" dirty="0" smtClean="0">
                <a:solidFill>
                  <a:schemeClr val="accent1">
                    <a:lumMod val="50000"/>
                  </a:schemeClr>
                </a:solidFill>
                <a:latin typeface="Quicksand"/>
                <a:ea typeface="Quicksand"/>
                <a:cs typeface="Quicksand"/>
                <a:sym typeface="Quicksand"/>
              </a:rPr>
              <a:t>.</a:t>
            </a:r>
          </a:p>
          <a:p>
            <a:pPr marL="342900" lvl="0" indent="-342900">
              <a:lnSpc>
                <a:spcPts val="3224"/>
              </a:lnSpc>
              <a:buFont typeface="Arial" panose="020B0604020202020204" pitchFamily="34" charset="0"/>
              <a:buChar char="•"/>
            </a:pPr>
            <a:r>
              <a:rPr lang="en-US" sz="2200" b="1" dirty="0" smtClean="0">
                <a:solidFill>
                  <a:schemeClr val="accent1">
                    <a:lumMod val="50000"/>
                  </a:schemeClr>
                </a:solidFill>
                <a:latin typeface="Quicksand"/>
                <a:ea typeface="Quicksand"/>
                <a:cs typeface="Quicksand"/>
                <a:sym typeface="Quicksand"/>
              </a:rPr>
              <a:t>Feature Fusion:</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Concatenation </a:t>
            </a:r>
            <a:r>
              <a:rPr lang="en-US" sz="2200" b="1" dirty="0">
                <a:solidFill>
                  <a:schemeClr val="accent1">
                    <a:lumMod val="50000"/>
                  </a:schemeClr>
                </a:solidFill>
                <a:latin typeface="Quicksand"/>
                <a:ea typeface="Quicksand"/>
                <a:cs typeface="Quicksand"/>
                <a:sym typeface="Quicksand"/>
              </a:rPr>
              <a:t>of CNN (512-d) + </a:t>
            </a:r>
            <a:r>
              <a:rPr lang="en-US" sz="2200" b="1" dirty="0" err="1">
                <a:solidFill>
                  <a:schemeClr val="accent1">
                    <a:lumMod val="50000"/>
                  </a:schemeClr>
                </a:solidFill>
                <a:latin typeface="Quicksand"/>
                <a:ea typeface="Quicksand"/>
                <a:cs typeface="Quicksand"/>
                <a:sym typeface="Quicksand"/>
              </a:rPr>
              <a:t>ViT</a:t>
            </a:r>
            <a:r>
              <a:rPr lang="en-US" sz="2200" b="1" dirty="0">
                <a:solidFill>
                  <a:schemeClr val="accent1">
                    <a:lumMod val="50000"/>
                  </a:schemeClr>
                </a:solidFill>
                <a:latin typeface="Quicksand"/>
                <a:ea typeface="Quicksand"/>
                <a:cs typeface="Quicksand"/>
                <a:sym typeface="Quicksand"/>
              </a:rPr>
              <a:t> (768-d) = 1280-d combined feature vector</a:t>
            </a:r>
            <a:r>
              <a:rPr lang="en-US" sz="2200" b="1" dirty="0" smtClean="0">
                <a:solidFill>
                  <a:schemeClr val="accent1">
                    <a:lumMod val="50000"/>
                  </a:schemeClr>
                </a:solidFill>
                <a:latin typeface="Quicksand"/>
                <a:ea typeface="Quicksand"/>
                <a:cs typeface="Quicksand"/>
                <a:sym typeface="Quicksand"/>
              </a:rPr>
              <a:t>.</a:t>
            </a:r>
          </a:p>
          <a:p>
            <a:pPr marL="342900" lvl="0" indent="-342900">
              <a:lnSpc>
                <a:spcPts val="3224"/>
              </a:lnSpc>
              <a:buFont typeface="Arial" panose="020B0604020202020204" pitchFamily="34" charset="0"/>
              <a:buChar char="•"/>
            </a:pPr>
            <a:r>
              <a:rPr lang="en-US" sz="2200" b="1" dirty="0" smtClean="0">
                <a:solidFill>
                  <a:schemeClr val="accent1">
                    <a:lumMod val="50000"/>
                  </a:schemeClr>
                </a:solidFill>
                <a:latin typeface="Quicksand"/>
                <a:ea typeface="Quicksand"/>
                <a:cs typeface="Quicksand"/>
                <a:sym typeface="Quicksand"/>
              </a:rPr>
              <a:t>Classification Head:</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Fully </a:t>
            </a:r>
            <a:r>
              <a:rPr lang="en-US" sz="2200" b="1" dirty="0">
                <a:solidFill>
                  <a:schemeClr val="accent1">
                    <a:lumMod val="50000"/>
                  </a:schemeClr>
                </a:solidFill>
                <a:latin typeface="Quicksand"/>
                <a:ea typeface="Quicksand"/>
                <a:cs typeface="Quicksand"/>
                <a:sym typeface="Quicksand"/>
              </a:rPr>
              <a:t>connected layers (1280 → 256 → 2</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smtClean="0">
                <a:solidFill>
                  <a:schemeClr val="accent1">
                    <a:lumMod val="50000"/>
                  </a:schemeClr>
                </a:solidFill>
                <a:latin typeface="Quicksand"/>
                <a:ea typeface="Quicksand"/>
                <a:cs typeface="Quicksand"/>
                <a:sym typeface="Quicksand"/>
              </a:rPr>
              <a:t>	- Activation</a:t>
            </a:r>
            <a:r>
              <a:rPr lang="en-US" sz="2200" b="1" dirty="0">
                <a:solidFill>
                  <a:schemeClr val="accent1">
                    <a:lumMod val="50000"/>
                  </a:schemeClr>
                </a:solidFill>
                <a:latin typeface="Quicksand"/>
                <a:ea typeface="Quicksand"/>
                <a:cs typeface="Quicksand"/>
                <a:sym typeface="Quicksand"/>
              </a:rPr>
              <a:t>: </a:t>
            </a:r>
            <a:r>
              <a:rPr lang="en-US" sz="2200" b="1" dirty="0" err="1">
                <a:solidFill>
                  <a:schemeClr val="accent1">
                    <a:lumMod val="50000"/>
                  </a:schemeClr>
                </a:solidFill>
                <a:latin typeface="Quicksand"/>
                <a:ea typeface="Quicksand"/>
                <a:cs typeface="Quicksand"/>
                <a:sym typeface="Quicksand"/>
              </a:rPr>
              <a:t>ReLU</a:t>
            </a:r>
            <a:r>
              <a:rPr lang="en-US" sz="2200" b="1" dirty="0">
                <a:solidFill>
                  <a:schemeClr val="accent1">
                    <a:lumMod val="50000"/>
                  </a:schemeClr>
                </a:solidFill>
                <a:latin typeface="Quicksand"/>
                <a:ea typeface="Quicksand"/>
                <a:cs typeface="Quicksand"/>
                <a:sym typeface="Quicksand"/>
              </a:rPr>
              <a:t> + Dropout (0.3) for regularization</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smtClean="0">
                <a:solidFill>
                  <a:schemeClr val="accent1">
                    <a:lumMod val="50000"/>
                  </a:schemeClr>
                </a:solidFill>
                <a:latin typeface="Quicksand"/>
                <a:ea typeface="Quicksand"/>
                <a:cs typeface="Quicksand"/>
                <a:sym typeface="Quicksand"/>
              </a:rPr>
              <a:t> </a:t>
            </a: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Final </a:t>
            </a:r>
            <a:r>
              <a:rPr lang="en-US" sz="2200" b="1" smtClean="0">
                <a:solidFill>
                  <a:schemeClr val="accent1">
                    <a:lumMod val="50000"/>
                  </a:schemeClr>
                </a:solidFill>
                <a:latin typeface="Quicksand"/>
                <a:ea typeface="Quicksand"/>
                <a:cs typeface="Quicksand"/>
                <a:sym typeface="Quicksand"/>
              </a:rPr>
              <a:t>layer: CrossEntropyLoss</a:t>
            </a:r>
            <a:r>
              <a:rPr lang="en-US" sz="2200" b="1" dirty="0" smtClean="0">
                <a:solidFill>
                  <a:schemeClr val="accent1">
                    <a:lumMod val="50000"/>
                  </a:schemeClr>
                </a:solidFill>
                <a:latin typeface="Quicksand"/>
                <a:ea typeface="Quicksand"/>
                <a:cs typeface="Quicksand"/>
                <a:sym typeface="Quicksand"/>
              </a:rPr>
              <a:t> </a:t>
            </a:r>
            <a:r>
              <a:rPr lang="en-US" sz="2200" b="1" dirty="0">
                <a:solidFill>
                  <a:schemeClr val="accent1">
                    <a:lumMod val="50000"/>
                  </a:schemeClr>
                </a:solidFill>
                <a:latin typeface="Quicksand"/>
                <a:ea typeface="Quicksand"/>
                <a:cs typeface="Quicksand"/>
                <a:sym typeface="Quicksand"/>
              </a:rPr>
              <a:t>for binary classification (Normal vs Tumor</a:t>
            </a:r>
            <a:r>
              <a:rPr lang="en-US" sz="2200" b="1" dirty="0" smtClean="0">
                <a:solidFill>
                  <a:schemeClr val="accent1">
                    <a:lumMod val="50000"/>
                  </a:schemeClr>
                </a:solidFill>
                <a:latin typeface="Quicksand"/>
                <a:ea typeface="Quicksand"/>
                <a:cs typeface="Quicksand"/>
                <a:sym typeface="Quicksand"/>
              </a:rPr>
              <a:t>).</a:t>
            </a:r>
          </a:p>
          <a:p>
            <a:pPr marL="342900" lvl="0" indent="-342900">
              <a:lnSpc>
                <a:spcPts val="3224"/>
              </a:lnSpc>
              <a:buFont typeface="Arial" panose="020B0604020202020204" pitchFamily="34" charset="0"/>
              <a:buChar char="•"/>
            </a:pPr>
            <a:r>
              <a:rPr lang="en-US" sz="2200" b="1" dirty="0" smtClean="0">
                <a:solidFill>
                  <a:schemeClr val="accent1">
                    <a:lumMod val="50000"/>
                  </a:schemeClr>
                </a:solidFill>
                <a:latin typeface="Quicksand"/>
                <a:ea typeface="Quicksand"/>
                <a:cs typeface="Quicksand"/>
                <a:sym typeface="Quicksand"/>
              </a:rPr>
              <a:t>Training Details:</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Optimizer</a:t>
            </a:r>
            <a:r>
              <a:rPr lang="en-US" sz="2200" b="1" dirty="0">
                <a:solidFill>
                  <a:schemeClr val="accent1">
                    <a:lumMod val="50000"/>
                  </a:schemeClr>
                </a:solidFill>
                <a:latin typeface="Quicksand"/>
                <a:ea typeface="Quicksand"/>
                <a:cs typeface="Quicksand"/>
                <a:sym typeface="Quicksand"/>
              </a:rPr>
              <a:t>: Adam (</a:t>
            </a:r>
            <a:r>
              <a:rPr lang="en-US" sz="2200" b="1" dirty="0" err="1">
                <a:solidFill>
                  <a:schemeClr val="accent1">
                    <a:lumMod val="50000"/>
                  </a:schemeClr>
                </a:solidFill>
                <a:latin typeface="Quicksand"/>
                <a:ea typeface="Quicksand"/>
                <a:cs typeface="Quicksand"/>
                <a:sym typeface="Quicksand"/>
              </a:rPr>
              <a:t>lr</a:t>
            </a:r>
            <a:r>
              <a:rPr lang="en-US" sz="2200" b="1" dirty="0">
                <a:solidFill>
                  <a:schemeClr val="accent1">
                    <a:lumMod val="50000"/>
                  </a:schemeClr>
                </a:solidFill>
                <a:latin typeface="Quicksand"/>
                <a:ea typeface="Quicksand"/>
                <a:cs typeface="Quicksand"/>
                <a:sym typeface="Quicksand"/>
              </a:rPr>
              <a:t> = 1e-4</a:t>
            </a:r>
            <a:r>
              <a:rPr lang="en-US" sz="2200" b="1" dirty="0" smtClean="0">
                <a:solidFill>
                  <a:schemeClr val="accent1">
                    <a:lumMod val="50000"/>
                  </a:schemeClr>
                </a:solidFill>
                <a:latin typeface="Quicksand"/>
                <a:ea typeface="Quicksand"/>
                <a:cs typeface="Quicksand"/>
                <a:sym typeface="Quicksand"/>
              </a:rPr>
              <a:t>)</a:t>
            </a: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Loss</a:t>
            </a:r>
            <a:r>
              <a:rPr lang="en-US" sz="2200" b="1" dirty="0">
                <a:solidFill>
                  <a:schemeClr val="accent1">
                    <a:lumMod val="50000"/>
                  </a:schemeClr>
                </a:solidFill>
                <a:latin typeface="Quicksand"/>
                <a:ea typeface="Quicksand"/>
                <a:cs typeface="Quicksand"/>
                <a:sym typeface="Quicksand"/>
              </a:rPr>
              <a:t>: </a:t>
            </a:r>
            <a:r>
              <a:rPr lang="en-US" sz="2200" b="1" dirty="0" err="1" smtClean="0">
                <a:solidFill>
                  <a:schemeClr val="accent1">
                    <a:lumMod val="50000"/>
                  </a:schemeClr>
                </a:solidFill>
                <a:latin typeface="Quicksand"/>
                <a:ea typeface="Quicksand"/>
                <a:cs typeface="Quicksand"/>
                <a:sym typeface="Quicksand"/>
              </a:rPr>
              <a:t>CrossEntropyLoss</a:t>
            </a:r>
            <a:endParaRPr lang="en-US" sz="2200" b="1" dirty="0" smtClean="0">
              <a:solidFill>
                <a:schemeClr val="accent1">
                  <a:lumMod val="50000"/>
                </a:schemeClr>
              </a:solidFill>
              <a:latin typeface="Quicksand"/>
              <a:ea typeface="Quicksand"/>
              <a:cs typeface="Quicksand"/>
              <a:sym typeface="Quicksand"/>
            </a:endParaRPr>
          </a:p>
          <a:p>
            <a:pPr lvl="0">
              <a:lnSpc>
                <a:spcPts val="3224"/>
              </a:lnSpc>
            </a:pPr>
            <a:r>
              <a:rPr lang="en-US" sz="2200" b="1" dirty="0">
                <a:solidFill>
                  <a:schemeClr val="accent1">
                    <a:lumMod val="50000"/>
                  </a:schemeClr>
                </a:solidFill>
                <a:latin typeface="Quicksand"/>
                <a:ea typeface="Quicksand"/>
                <a:cs typeface="Quicksand"/>
                <a:sym typeface="Quicksand"/>
              </a:rPr>
              <a:t>	</a:t>
            </a:r>
            <a:r>
              <a:rPr lang="en-US" sz="2200" b="1" dirty="0" smtClean="0">
                <a:solidFill>
                  <a:schemeClr val="accent1">
                    <a:lumMod val="50000"/>
                  </a:schemeClr>
                </a:solidFill>
                <a:latin typeface="Quicksand"/>
                <a:ea typeface="Quicksand"/>
                <a:cs typeface="Quicksand"/>
                <a:sym typeface="Quicksand"/>
              </a:rPr>
              <a:t>- Epochs</a:t>
            </a:r>
            <a:r>
              <a:rPr lang="en-US" sz="2200" b="1" dirty="0">
                <a:solidFill>
                  <a:schemeClr val="accent1">
                    <a:lumMod val="50000"/>
                  </a:schemeClr>
                </a:solidFill>
                <a:latin typeface="Quicksand"/>
                <a:ea typeface="Quicksand"/>
                <a:cs typeface="Quicksand"/>
                <a:sym typeface="Quicksand"/>
              </a:rPr>
              <a:t>: 1 (demonstration) — model converged well. </a:t>
            </a:r>
          </a:p>
        </p:txBody>
      </p:sp>
      <p:sp>
        <p:nvSpPr>
          <p:cNvPr id="10" name="AutoShape 10"/>
          <p:cNvSpPr/>
          <p:nvPr/>
        </p:nvSpPr>
        <p:spPr>
          <a:xfrm>
            <a:off x="685800" y="1239294"/>
            <a:ext cx="6492240" cy="0"/>
          </a:xfrm>
          <a:prstGeom prst="line">
            <a:avLst/>
          </a:prstGeom>
          <a:ln w="76200" cap="flat">
            <a:solidFill>
              <a:srgbClr val="0F4662"/>
            </a:solidFill>
            <a:prstDash val="solid"/>
            <a:headEnd type="none" w="sm" len="sm"/>
            <a:tailEnd type="none" w="sm" len="sm"/>
          </a:ln>
        </p:spPr>
      </p:sp>
      <p:pic>
        <p:nvPicPr>
          <p:cNvPr id="13" name="Picture 12"/>
          <p:cNvPicPr>
            <a:picLocks noChangeAspect="1"/>
          </p:cNvPicPr>
          <p:nvPr/>
        </p:nvPicPr>
        <p:blipFill>
          <a:blip r:embed="rId3"/>
          <a:stretch>
            <a:fillRect/>
          </a:stretch>
        </p:blipFill>
        <p:spPr>
          <a:xfrm>
            <a:off x="685800" y="1501850"/>
            <a:ext cx="6194892" cy="8734184"/>
          </a:xfrm>
          <a:prstGeom prst="rect">
            <a:avLst/>
          </a:prstGeom>
        </p:spPr>
      </p:pic>
    </p:spTree>
    <p:extLst>
      <p:ext uri="{BB962C8B-B14F-4D97-AF65-F5344CB8AC3E}">
        <p14:creationId xmlns:p14="http://schemas.microsoft.com/office/powerpoint/2010/main" val="34022205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sp>
      </p:grpSp>
      <p:sp>
        <p:nvSpPr>
          <p:cNvPr id="7" name="TextBox 7"/>
          <p:cNvSpPr txBox="1"/>
          <p:nvPr/>
        </p:nvSpPr>
        <p:spPr>
          <a:xfrm>
            <a:off x="1028700" y="428942"/>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Methodology</a:t>
            </a:r>
          </a:p>
        </p:txBody>
      </p:sp>
      <p:sp>
        <p:nvSpPr>
          <p:cNvPr id="8" name="TextBox 8"/>
          <p:cNvSpPr txBox="1"/>
          <p:nvPr/>
        </p:nvSpPr>
        <p:spPr>
          <a:xfrm>
            <a:off x="1028700" y="2577123"/>
            <a:ext cx="10527757" cy="2215991"/>
          </a:xfrm>
          <a:prstGeom prst="rect">
            <a:avLst/>
          </a:prstGeom>
        </p:spPr>
        <p:txBody>
          <a:bodyPr lIns="0" tIns="0" rIns="0" bIns="0" rtlCol="0" anchor="t">
            <a:spAutoFit/>
          </a:bodyPr>
          <a:lstStyle/>
          <a:p>
            <a:pPr marL="285750" indent="-285750">
              <a:buFont typeface="Arial" panose="020B0604020202020204" pitchFamily="34" charset="0"/>
              <a:buChar char="•"/>
            </a:pPr>
            <a:r>
              <a:rPr lang="en-IN" dirty="0"/>
              <a:t>Dataset: </a:t>
            </a:r>
            <a:r>
              <a:rPr lang="en-IN" dirty="0" err="1"/>
              <a:t>PatchCamelyon</a:t>
            </a:r>
            <a:r>
              <a:rPr lang="en-IN" dirty="0"/>
              <a:t> (</a:t>
            </a:r>
            <a:r>
              <a:rPr lang="en-IN" dirty="0" err="1"/>
              <a:t>PCam</a:t>
            </a:r>
            <a:r>
              <a:rPr lang="en-IN" dirty="0"/>
              <a:t> patches) from </a:t>
            </a:r>
            <a:r>
              <a:rPr lang="en-IN" dirty="0" err="1"/>
              <a:t>Kaggle</a:t>
            </a:r>
            <a:r>
              <a:rPr lang="en-IN" dirty="0"/>
              <a:t>, extracted from CAMELYON16 WSI scans of lymph node sections.​</a:t>
            </a:r>
          </a:p>
          <a:p>
            <a:pPr marL="285750" indent="-285750">
              <a:buFont typeface="Arial" panose="020B0604020202020204" pitchFamily="34" charset="0"/>
              <a:buChar char="•"/>
            </a:pPr>
            <a:r>
              <a:rPr lang="en-IN" dirty="0"/>
              <a:t>Samples: 327,680 RGB images, each 96 × 96 pixels.</a:t>
            </a:r>
          </a:p>
          <a:p>
            <a:pPr marL="285750" indent="-285750">
              <a:buFont typeface="Arial" panose="020B0604020202020204" pitchFamily="34" charset="0"/>
              <a:buChar char="•"/>
            </a:pPr>
            <a:r>
              <a:rPr lang="en-IN" dirty="0"/>
              <a:t>Labels: Binary classification:</a:t>
            </a:r>
          </a:p>
          <a:p>
            <a:pPr marL="742950" lvl="1" indent="-285750">
              <a:buFont typeface="Arial" panose="020B0604020202020204" pitchFamily="34" charset="0"/>
              <a:buChar char="•"/>
            </a:pPr>
            <a:r>
              <a:rPr lang="en-IN" dirty="0"/>
              <a:t>1 = </a:t>
            </a:r>
            <a:r>
              <a:rPr lang="en-IN" dirty="0" err="1"/>
              <a:t>Tumor</a:t>
            </a:r>
            <a:r>
              <a:rPr lang="en-IN" dirty="0"/>
              <a:t> (Presence of metastatic tissue in </a:t>
            </a:r>
            <a:r>
              <a:rPr lang="en-IN" dirty="0" err="1"/>
              <a:t>center</a:t>
            </a:r>
            <a:r>
              <a:rPr lang="en-IN" dirty="0"/>
              <a:t> 32×32 region)</a:t>
            </a:r>
          </a:p>
          <a:p>
            <a:pPr marL="742950" lvl="1" indent="-285750">
              <a:buFont typeface="Arial" panose="020B0604020202020204" pitchFamily="34" charset="0"/>
              <a:buChar char="•"/>
            </a:pPr>
            <a:r>
              <a:rPr lang="en-IN" dirty="0"/>
              <a:t>0 = Normal (No </a:t>
            </a:r>
            <a:r>
              <a:rPr lang="en-IN" dirty="0" err="1"/>
              <a:t>tumor</a:t>
            </a:r>
            <a:r>
              <a:rPr lang="en-IN" dirty="0"/>
              <a:t> in the </a:t>
            </a:r>
            <a:r>
              <a:rPr lang="en-IN" dirty="0" err="1"/>
              <a:t>center</a:t>
            </a:r>
            <a:r>
              <a:rPr lang="en-IN" dirty="0"/>
              <a:t> region)</a:t>
            </a:r>
          </a:p>
          <a:p>
            <a:pPr marL="285750" indent="-285750">
              <a:buFont typeface="Arial" panose="020B0604020202020204" pitchFamily="34" charset="0"/>
              <a:buChar char="•"/>
            </a:pPr>
            <a:r>
              <a:rPr lang="en-IN" dirty="0"/>
              <a:t>Splitting: Data is divided into training (80%), validation (10%), and test (10%) sets following </a:t>
            </a:r>
            <a:r>
              <a:rPr lang="en-IN" dirty="0" err="1"/>
              <a:t>PCam</a:t>
            </a:r>
            <a:r>
              <a:rPr lang="en-IN" dirty="0"/>
              <a:t> protocol for robust evaluation</a:t>
            </a:r>
          </a:p>
        </p:txBody>
      </p:sp>
      <p:sp>
        <p:nvSpPr>
          <p:cNvPr id="9" name="TextBox 9"/>
          <p:cNvSpPr txBox="1"/>
          <p:nvPr/>
        </p:nvSpPr>
        <p:spPr>
          <a:xfrm>
            <a:off x="1028700" y="6134100"/>
            <a:ext cx="10527757" cy="2215991"/>
          </a:xfrm>
          <a:prstGeom prst="rect">
            <a:avLst/>
          </a:prstGeom>
        </p:spPr>
        <p:txBody>
          <a:bodyPr lIns="0" tIns="0" rIns="0" bIns="0" rtlCol="0" anchor="t">
            <a:spAutoFit/>
          </a:bodyPr>
          <a:lstStyle/>
          <a:p>
            <a:pPr marL="285750" indent="-285750">
              <a:buFont typeface="Arial" panose="020B0604020202020204" pitchFamily="34" charset="0"/>
              <a:buChar char="•"/>
            </a:pPr>
            <a:r>
              <a:rPr lang="en-GB" dirty="0"/>
              <a:t>Normalization: Images normalized to and then standardized using ImageNet mean and </a:t>
            </a:r>
            <a:r>
              <a:rPr lang="en-GB" dirty="0" err="1"/>
              <a:t>std</a:t>
            </a:r>
            <a:r>
              <a:rPr lang="en-GB" dirty="0"/>
              <a:t> (μ=[0.485,0.456,0.406], σ=[0.229,0.224,0.225]) for compatibility with </a:t>
            </a:r>
            <a:r>
              <a:rPr lang="en-GB" dirty="0" err="1"/>
              <a:t>pretrained</a:t>
            </a:r>
            <a:r>
              <a:rPr lang="en-GB" dirty="0"/>
              <a:t> models.​</a:t>
            </a:r>
          </a:p>
          <a:p>
            <a:pPr marL="285750" indent="-285750">
              <a:buFont typeface="Arial" panose="020B0604020202020204" pitchFamily="34" charset="0"/>
              <a:buChar char="•"/>
            </a:pPr>
            <a:r>
              <a:rPr lang="en-GB" dirty="0"/>
              <a:t>Augmentation: Applied online only during training to reduce overfitting:</a:t>
            </a:r>
          </a:p>
          <a:p>
            <a:pPr marL="742950" lvl="1" indent="-285750">
              <a:buFont typeface="Arial" panose="020B0604020202020204" pitchFamily="34" charset="0"/>
              <a:buChar char="•"/>
            </a:pPr>
            <a:r>
              <a:rPr lang="en-GB" dirty="0"/>
              <a:t>Random rotations (±15°), horizontal/vertical flips</a:t>
            </a:r>
          </a:p>
          <a:p>
            <a:pPr marL="742950" lvl="1" indent="-285750">
              <a:buFont typeface="Arial" panose="020B0604020202020204" pitchFamily="34" charset="0"/>
              <a:buChar char="•"/>
            </a:pPr>
            <a:r>
              <a:rPr lang="en-GB" dirty="0"/>
              <a:t>Random zoom, brightness, and contrast adjustments</a:t>
            </a:r>
          </a:p>
          <a:p>
            <a:pPr marL="742950" lvl="1" indent="-285750">
              <a:buFont typeface="Arial" panose="020B0604020202020204" pitchFamily="34" charset="0"/>
              <a:buChar char="•"/>
            </a:pPr>
            <a:r>
              <a:rPr lang="en-GB" dirty="0"/>
              <a:t>Gaussian noise addition</a:t>
            </a:r>
          </a:p>
          <a:p>
            <a:pPr marL="285750" indent="-285750">
              <a:buFont typeface="Arial" panose="020B0604020202020204" pitchFamily="34" charset="0"/>
              <a:buChar char="•"/>
            </a:pPr>
            <a:r>
              <a:rPr lang="en-GB" dirty="0"/>
              <a:t>Batch Loading: Utilized </a:t>
            </a:r>
            <a:r>
              <a:rPr lang="en-GB" dirty="0" err="1"/>
              <a:t>PyTorch</a:t>
            </a:r>
            <a:r>
              <a:rPr lang="en-GB" dirty="0"/>
              <a:t> </a:t>
            </a:r>
            <a:r>
              <a:rPr lang="en-GB" dirty="0" err="1"/>
              <a:t>DataLoader</a:t>
            </a:r>
            <a:r>
              <a:rPr lang="en-GB" dirty="0"/>
              <a:t> with batch size 64, shuffling, and prefetching (</a:t>
            </a:r>
            <a:r>
              <a:rPr lang="en-GB" dirty="0" err="1"/>
              <a:t>pin_memory</a:t>
            </a:r>
            <a:r>
              <a:rPr lang="en-GB" dirty="0"/>
              <a:t>=True, </a:t>
            </a:r>
            <a:r>
              <a:rPr lang="en-GB" dirty="0" err="1"/>
              <a:t>num_workers</a:t>
            </a:r>
            <a:r>
              <a:rPr lang="en-GB" dirty="0"/>
              <a:t>=2) for efficiency.</a:t>
            </a:r>
          </a:p>
        </p:txBody>
      </p:sp>
      <p:sp>
        <p:nvSpPr>
          <p:cNvPr id="10" name="TextBox 10"/>
          <p:cNvSpPr txBox="1"/>
          <p:nvPr/>
        </p:nvSpPr>
        <p:spPr>
          <a:xfrm>
            <a:off x="1028700" y="1914818"/>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Data Collection &amp; Preparation:</a:t>
            </a:r>
          </a:p>
        </p:txBody>
      </p:sp>
      <p:sp>
        <p:nvSpPr>
          <p:cNvPr id="11" name="TextBox 11"/>
          <p:cNvSpPr txBox="1"/>
          <p:nvPr/>
        </p:nvSpPr>
        <p:spPr>
          <a:xfrm>
            <a:off x="1028700" y="5272698"/>
            <a:ext cx="10527757" cy="565150"/>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Data Preprocessing:</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sp>
      </p:grpSp>
      <p:sp>
        <p:nvSpPr>
          <p:cNvPr id="7" name="TextBox 7"/>
          <p:cNvSpPr txBox="1"/>
          <p:nvPr/>
        </p:nvSpPr>
        <p:spPr>
          <a:xfrm>
            <a:off x="1028700" y="1725279"/>
            <a:ext cx="10527757" cy="1107996"/>
          </a:xfrm>
          <a:prstGeom prst="rect">
            <a:avLst/>
          </a:prstGeom>
        </p:spPr>
        <p:txBody>
          <a:bodyPr lIns="0" tIns="0" rIns="0" bIns="0" rtlCol="0" anchor="t">
            <a:spAutoFit/>
          </a:bodyPr>
          <a:lstStyle/>
          <a:p>
            <a:pPr marL="285750" indent="-285750">
              <a:buFont typeface="Arial" panose="020B0604020202020204" pitchFamily="34" charset="0"/>
              <a:buChar char="•"/>
            </a:pPr>
            <a:r>
              <a:rPr lang="en-GB" sz="2400" dirty="0"/>
              <a:t>ResNet18 backbone </a:t>
            </a:r>
            <a:r>
              <a:rPr lang="en-GB" sz="2400" dirty="0" err="1"/>
              <a:t>pretrained</a:t>
            </a:r>
            <a:r>
              <a:rPr lang="en-GB" sz="2400" dirty="0"/>
              <a:t> on ImageNet.</a:t>
            </a:r>
          </a:p>
          <a:p>
            <a:pPr marL="285750" indent="-285750">
              <a:buFont typeface="Arial" panose="020B0604020202020204" pitchFamily="34" charset="0"/>
              <a:buChar char="•"/>
            </a:pPr>
            <a:r>
              <a:rPr lang="en-GB" sz="2400" dirty="0"/>
              <a:t>Extracts spatial features (texture, nuclei contours) and outputs a 512-dimensional feature vector.</a:t>
            </a:r>
          </a:p>
        </p:txBody>
      </p:sp>
      <p:sp>
        <p:nvSpPr>
          <p:cNvPr id="8" name="TextBox 8"/>
          <p:cNvSpPr txBox="1"/>
          <p:nvPr/>
        </p:nvSpPr>
        <p:spPr>
          <a:xfrm>
            <a:off x="1028699" y="4354419"/>
            <a:ext cx="10527757" cy="1107996"/>
          </a:xfrm>
          <a:prstGeom prst="rect">
            <a:avLst/>
          </a:prstGeom>
        </p:spPr>
        <p:txBody>
          <a:bodyPr lIns="0" tIns="0" rIns="0" bIns="0" rtlCol="0" anchor="t">
            <a:spAutoFit/>
          </a:bodyPr>
          <a:lstStyle/>
          <a:p>
            <a:pPr marL="285750" indent="-285750">
              <a:buFont typeface="Arial" panose="020B0604020202020204" pitchFamily="34" charset="0"/>
              <a:buChar char="•"/>
            </a:pPr>
            <a:r>
              <a:rPr lang="en-GB" sz="2400" dirty="0"/>
              <a:t>ViT‑Base‑Patch16 </a:t>
            </a:r>
            <a:r>
              <a:rPr lang="en-GB" sz="2400" dirty="0" err="1"/>
              <a:t>pretrained</a:t>
            </a:r>
            <a:r>
              <a:rPr lang="en-GB" sz="2400" dirty="0"/>
              <a:t> weights.</a:t>
            </a:r>
          </a:p>
          <a:p>
            <a:pPr marL="285750" indent="-285750">
              <a:buFont typeface="Arial" panose="020B0604020202020204" pitchFamily="34" charset="0"/>
              <a:buChar char="•"/>
            </a:pPr>
            <a:r>
              <a:rPr lang="en-GB" sz="2400" dirty="0"/>
              <a:t>Splits input into 16 × 16 patches, embeds each, and applies multi-head self-attention, yielding a 768-dimensional global context vector.</a:t>
            </a:r>
          </a:p>
        </p:txBody>
      </p:sp>
      <p:sp>
        <p:nvSpPr>
          <p:cNvPr id="9" name="TextBox 9"/>
          <p:cNvSpPr txBox="1"/>
          <p:nvPr/>
        </p:nvSpPr>
        <p:spPr>
          <a:xfrm>
            <a:off x="1028700" y="962025"/>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CNN Feature Extraction:</a:t>
            </a:r>
          </a:p>
        </p:txBody>
      </p:sp>
      <p:sp>
        <p:nvSpPr>
          <p:cNvPr id="10" name="TextBox 10"/>
          <p:cNvSpPr txBox="1"/>
          <p:nvPr/>
        </p:nvSpPr>
        <p:spPr>
          <a:xfrm>
            <a:off x="1028699" y="3467100"/>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Vision Transformer Module:</a:t>
            </a:r>
          </a:p>
        </p:txBody>
      </p:sp>
      <p:sp>
        <p:nvSpPr>
          <p:cNvPr id="11" name="TextBox 9"/>
          <p:cNvSpPr txBox="1"/>
          <p:nvPr/>
        </p:nvSpPr>
        <p:spPr>
          <a:xfrm>
            <a:off x="1208007" y="6362700"/>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Hybrid Integration:</a:t>
            </a:r>
          </a:p>
        </p:txBody>
      </p:sp>
      <p:sp>
        <p:nvSpPr>
          <p:cNvPr id="12" name="TextBox 7"/>
          <p:cNvSpPr txBox="1"/>
          <p:nvPr/>
        </p:nvSpPr>
        <p:spPr>
          <a:xfrm>
            <a:off x="1064388" y="7124700"/>
            <a:ext cx="10527757" cy="1477328"/>
          </a:xfrm>
          <a:prstGeom prst="rect">
            <a:avLst/>
          </a:prstGeom>
        </p:spPr>
        <p:txBody>
          <a:bodyPr lIns="0" tIns="0" rIns="0" bIns="0" rtlCol="0" anchor="t">
            <a:spAutoFit/>
          </a:bodyPr>
          <a:lstStyle/>
          <a:p>
            <a:pPr marL="342900" indent="-342900">
              <a:buFont typeface="Arial" panose="020B0604020202020204" pitchFamily="34" charset="0"/>
              <a:buChar char="•"/>
            </a:pPr>
            <a:r>
              <a:rPr lang="en-GB" sz="2400" dirty="0"/>
              <a:t>CNN and ViT feature vectors concatenated (512D + 768D=1280D).</a:t>
            </a:r>
          </a:p>
          <a:p>
            <a:pPr marL="342900" indent="-342900">
              <a:buFont typeface="Arial" panose="020B0604020202020204" pitchFamily="34" charset="0"/>
              <a:buChar char="•"/>
            </a:pPr>
            <a:r>
              <a:rPr lang="en-GB" sz="2400" dirty="0"/>
              <a:t>Feedforward MLP (</a:t>
            </a:r>
            <a:r>
              <a:rPr lang="en-GB" sz="2400" dirty="0" err="1"/>
              <a:t>Linear+ReLU+Dropout</a:t>
            </a:r>
            <a:r>
              <a:rPr lang="en-GB" sz="2400" dirty="0"/>
              <a:t>) reduces to 512 units, then outputs binary logits.</a:t>
            </a:r>
          </a:p>
          <a:p>
            <a:pPr marL="342900" indent="-342900">
              <a:buFont typeface="Arial" panose="020B0604020202020204" pitchFamily="34" charset="0"/>
              <a:buChar char="•"/>
            </a:pPr>
            <a:r>
              <a:rPr lang="en-GB" sz="2400" dirty="0"/>
              <a:t>Output Layer: </a:t>
            </a:r>
            <a:r>
              <a:rPr lang="en-GB" sz="2400" dirty="0" err="1"/>
              <a:t>Softmax</a:t>
            </a:r>
            <a:r>
              <a:rPr lang="en-GB" sz="2400" dirty="0"/>
              <a:t> for two-class (Normal/</a:t>
            </a:r>
            <a:r>
              <a:rPr lang="en-GB" sz="2400" dirty="0" err="1"/>
              <a:t>Tumor</a:t>
            </a:r>
            <a:r>
              <a:rPr lang="en-GB" sz="2400" dirty="0"/>
              <a:t>) prediction.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sp>
      </p:grpSp>
      <p:sp>
        <p:nvSpPr>
          <p:cNvPr id="8" name="TextBox 8"/>
          <p:cNvSpPr txBox="1"/>
          <p:nvPr/>
        </p:nvSpPr>
        <p:spPr>
          <a:xfrm>
            <a:off x="609600" y="2628900"/>
            <a:ext cx="10527757" cy="100012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Fully Connected (Dense) layers with Dropout for regularization.</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Output layer: Sigmoid activation for binary classification.</a:t>
            </a:r>
          </a:p>
        </p:txBody>
      </p:sp>
      <p:sp>
        <p:nvSpPr>
          <p:cNvPr id="10" name="TextBox 10"/>
          <p:cNvSpPr txBox="1"/>
          <p:nvPr/>
        </p:nvSpPr>
        <p:spPr>
          <a:xfrm>
            <a:off x="1002657" y="1684924"/>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Classification Head:</a:t>
            </a:r>
          </a:p>
        </p:txBody>
      </p:sp>
      <p:sp>
        <p:nvSpPr>
          <p:cNvPr id="11" name="TextBox 11"/>
          <p:cNvSpPr txBox="1"/>
          <p:nvPr/>
        </p:nvSpPr>
        <p:spPr>
          <a:xfrm>
            <a:off x="998458" y="4343276"/>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Training Setup:</a:t>
            </a:r>
          </a:p>
        </p:txBody>
      </p:sp>
      <p:sp>
        <p:nvSpPr>
          <p:cNvPr id="12" name="TextBox 12"/>
          <p:cNvSpPr txBox="1"/>
          <p:nvPr/>
        </p:nvSpPr>
        <p:spPr>
          <a:xfrm>
            <a:off x="998458" y="5339635"/>
            <a:ext cx="8983742" cy="221599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IN" sz="2400" dirty="0">
                <a:solidFill>
                  <a:schemeClr val="tx2">
                    <a:lumMod val="75000"/>
                  </a:schemeClr>
                </a:solidFill>
                <a:latin typeface="Quicksand" panose="020B0604020202020204" charset="0"/>
              </a:rPr>
              <a:t>Loss Function: Cross‑Entropy Loss</a:t>
            </a:r>
          </a:p>
          <a:p>
            <a:pPr marL="285750" indent="-285750">
              <a:buFont typeface="Arial" panose="020B0604020202020204" pitchFamily="34" charset="0"/>
              <a:buChar char="•"/>
            </a:pPr>
            <a:r>
              <a:rPr lang="en-IN" sz="2400" dirty="0">
                <a:solidFill>
                  <a:schemeClr val="tx2">
                    <a:lumMod val="75000"/>
                  </a:schemeClr>
                </a:solidFill>
                <a:latin typeface="Quicksand" panose="020B0604020202020204" charset="0"/>
              </a:rPr>
              <a:t>Optimizer: Adam (LR=1e-4, weight decay=1e-5)</a:t>
            </a:r>
          </a:p>
          <a:p>
            <a:pPr marL="285750" indent="-285750">
              <a:buFont typeface="Arial" panose="020B0604020202020204" pitchFamily="34" charset="0"/>
              <a:buChar char="•"/>
            </a:pPr>
            <a:r>
              <a:rPr lang="en-IN" sz="2400" dirty="0">
                <a:solidFill>
                  <a:schemeClr val="tx2">
                    <a:lumMod val="75000"/>
                  </a:schemeClr>
                </a:solidFill>
                <a:latin typeface="Quicksand" panose="020B0604020202020204" charset="0"/>
              </a:rPr>
              <a:t>Scheduler: </a:t>
            </a:r>
            <a:r>
              <a:rPr lang="en-IN" sz="2400" dirty="0" err="1">
                <a:solidFill>
                  <a:schemeClr val="tx2">
                    <a:lumMod val="75000"/>
                  </a:schemeClr>
                </a:solidFill>
                <a:latin typeface="Quicksand" panose="020B0604020202020204" charset="0"/>
              </a:rPr>
              <a:t>StepLR</a:t>
            </a:r>
            <a:r>
              <a:rPr lang="en-IN" sz="2400" dirty="0">
                <a:solidFill>
                  <a:schemeClr val="tx2">
                    <a:lumMod val="75000"/>
                  </a:schemeClr>
                </a:solidFill>
                <a:latin typeface="Quicksand" panose="020B0604020202020204" charset="0"/>
              </a:rPr>
              <a:t>, decay by 0.1 every two epochs</a:t>
            </a:r>
          </a:p>
          <a:p>
            <a:pPr marL="285750" indent="-285750">
              <a:buFont typeface="Arial" panose="020B0604020202020204" pitchFamily="34" charset="0"/>
              <a:buChar char="•"/>
            </a:pPr>
            <a:r>
              <a:rPr lang="en-IN" sz="2400" dirty="0">
                <a:solidFill>
                  <a:schemeClr val="tx2">
                    <a:lumMod val="75000"/>
                  </a:schemeClr>
                </a:solidFill>
                <a:latin typeface="Quicksand" panose="020B0604020202020204" charset="0"/>
              </a:rPr>
              <a:t>Epochs: 3 (stable convergence achieved without overfitting)</a:t>
            </a:r>
          </a:p>
          <a:p>
            <a:pPr marL="285750" indent="-285750">
              <a:buFont typeface="Arial" panose="020B0604020202020204" pitchFamily="34" charset="0"/>
              <a:buChar char="•"/>
            </a:pPr>
            <a:r>
              <a:rPr lang="en-IN" sz="2400" dirty="0">
                <a:solidFill>
                  <a:schemeClr val="tx2">
                    <a:lumMod val="75000"/>
                  </a:schemeClr>
                </a:solidFill>
                <a:latin typeface="Quicksand" panose="020B0604020202020204" charset="0"/>
              </a:rPr>
              <a:t>Batch Size: 64 (GPU-optimized)</a:t>
            </a:r>
          </a:p>
          <a:p>
            <a:pPr marL="285750" indent="-285750">
              <a:buFont typeface="Arial" panose="020B0604020202020204" pitchFamily="34" charset="0"/>
              <a:buChar char="•"/>
            </a:pPr>
            <a:r>
              <a:rPr lang="en-IN" sz="2400" dirty="0">
                <a:solidFill>
                  <a:schemeClr val="tx2">
                    <a:lumMod val="75000"/>
                  </a:schemeClr>
                </a:solidFill>
                <a:latin typeface="Quicksand" panose="020B0604020202020204" charset="0"/>
              </a:rPr>
              <a:t>Early Stopping: Monitored validation loss for training halting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sp>
      </p:grpSp>
      <p:sp>
        <p:nvSpPr>
          <p:cNvPr id="7" name="TextBox 7"/>
          <p:cNvSpPr txBox="1"/>
          <p:nvPr/>
        </p:nvSpPr>
        <p:spPr>
          <a:xfrm>
            <a:off x="991394" y="1637947"/>
            <a:ext cx="9410700" cy="215443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IN" sz="2000" dirty="0">
                <a:solidFill>
                  <a:schemeClr val="tx2">
                    <a:lumMod val="75000"/>
                  </a:schemeClr>
                </a:solidFill>
                <a:latin typeface="Quicksand" panose="020B0604020202020204" charset="0"/>
              </a:rPr>
              <a:t>Accuracy (Val): 97.6%</a:t>
            </a:r>
          </a:p>
          <a:p>
            <a:pPr marL="285750" indent="-285750">
              <a:buFont typeface="Arial" panose="020B0604020202020204" pitchFamily="34" charset="0"/>
              <a:buChar char="•"/>
            </a:pPr>
            <a:r>
              <a:rPr lang="en-IN" sz="2000" dirty="0">
                <a:solidFill>
                  <a:schemeClr val="tx2">
                    <a:lumMod val="75000"/>
                  </a:schemeClr>
                </a:solidFill>
                <a:latin typeface="Quicksand" panose="020B0604020202020204" charset="0"/>
              </a:rPr>
              <a:t>Precision: 88.5%</a:t>
            </a:r>
          </a:p>
          <a:p>
            <a:pPr marL="285750" indent="-285750">
              <a:buFont typeface="Arial" panose="020B0604020202020204" pitchFamily="34" charset="0"/>
              <a:buChar char="•"/>
            </a:pPr>
            <a:r>
              <a:rPr lang="en-IN" sz="2000" dirty="0">
                <a:solidFill>
                  <a:schemeClr val="tx2">
                    <a:lumMod val="75000"/>
                  </a:schemeClr>
                </a:solidFill>
                <a:latin typeface="Quicksand" panose="020B0604020202020204" charset="0"/>
              </a:rPr>
              <a:t>Recall (Sensitivity): 93.7%</a:t>
            </a:r>
          </a:p>
          <a:p>
            <a:pPr marL="285750" indent="-285750">
              <a:buFont typeface="Arial" panose="020B0604020202020204" pitchFamily="34" charset="0"/>
              <a:buChar char="•"/>
            </a:pPr>
            <a:r>
              <a:rPr lang="en-IN" sz="2000" dirty="0">
                <a:solidFill>
                  <a:schemeClr val="tx2">
                    <a:lumMod val="75000"/>
                  </a:schemeClr>
                </a:solidFill>
                <a:latin typeface="Quicksand" panose="020B0604020202020204" charset="0"/>
              </a:rPr>
              <a:t>F1-Score: 91.0%</a:t>
            </a:r>
          </a:p>
          <a:p>
            <a:pPr marL="285750" indent="-285750">
              <a:buFont typeface="Arial" panose="020B0604020202020204" pitchFamily="34" charset="0"/>
              <a:buChar char="•"/>
            </a:pPr>
            <a:r>
              <a:rPr lang="en-IN" sz="2000" dirty="0">
                <a:solidFill>
                  <a:schemeClr val="tx2">
                    <a:lumMod val="75000"/>
                  </a:schemeClr>
                </a:solidFill>
                <a:latin typeface="Quicksand" panose="020B0604020202020204" charset="0"/>
              </a:rPr>
              <a:t>ROC-AUC: 0.977</a:t>
            </a:r>
          </a:p>
          <a:p>
            <a:pPr marL="285750" indent="-285750">
              <a:buFont typeface="Arial" panose="020B0604020202020204" pitchFamily="34" charset="0"/>
              <a:buChar char="•"/>
            </a:pPr>
            <a:r>
              <a:rPr lang="en-IN" sz="2000" dirty="0">
                <a:solidFill>
                  <a:schemeClr val="tx2">
                    <a:lumMod val="75000"/>
                  </a:schemeClr>
                </a:solidFill>
                <a:latin typeface="Quicksand" panose="020B0604020202020204" charset="0"/>
              </a:rPr>
              <a:t>Confusion Matrix (Val Set</a:t>
            </a:r>
            <a:r>
              <a:rPr lang="en-IN" sz="2000" dirty="0" smtClean="0">
                <a:solidFill>
                  <a:schemeClr val="tx2">
                    <a:lumMod val="75000"/>
                  </a:schemeClr>
                </a:solidFill>
                <a:latin typeface="Quicksand" panose="020B0604020202020204" charset="0"/>
              </a:rPr>
              <a:t>):</a:t>
            </a:r>
          </a:p>
          <a:p>
            <a:pPr marL="742950" lvl="1" indent="-285750">
              <a:buFont typeface="Arial" panose="020B0604020202020204" pitchFamily="34" charset="0"/>
              <a:buChar char="•"/>
            </a:pPr>
            <a:r>
              <a:rPr lang="en-IN" sz="2000" dirty="0" smtClean="0">
                <a:solidFill>
                  <a:schemeClr val="tx2">
                    <a:lumMod val="75000"/>
                  </a:schemeClr>
                </a:solidFill>
                <a:latin typeface="Quicksand" panose="020B0604020202020204" charset="0"/>
              </a:rPr>
              <a:t>TP</a:t>
            </a:r>
            <a:r>
              <a:rPr lang="en-IN" sz="2000" dirty="0">
                <a:solidFill>
                  <a:schemeClr val="tx2">
                    <a:lumMod val="75000"/>
                  </a:schemeClr>
                </a:solidFill>
                <a:latin typeface="Quicksand" panose="020B0604020202020204" charset="0"/>
              </a:rPr>
              <a:t>: 2174, TN: 1524, FP: 198, FN: 104</a:t>
            </a:r>
          </a:p>
        </p:txBody>
      </p:sp>
      <p:sp>
        <p:nvSpPr>
          <p:cNvPr id="8" name="TextBox 8"/>
          <p:cNvSpPr txBox="1"/>
          <p:nvPr/>
        </p:nvSpPr>
        <p:spPr>
          <a:xfrm>
            <a:off x="1050307" y="6842953"/>
            <a:ext cx="10527757" cy="1107996"/>
          </a:xfrm>
          <a:prstGeom prst="rect">
            <a:avLst/>
          </a:prstGeom>
        </p:spPr>
        <p:txBody>
          <a:bodyPr lIns="0" tIns="0" rIns="0" bIns="0" rtlCol="0" anchor="t">
            <a:spAutoFit/>
          </a:bodyPr>
          <a:lstStyle/>
          <a:p>
            <a:pPr marL="285750" indent="-285750">
              <a:buFont typeface="Arial" panose="020B0604020202020204" pitchFamily="34" charset="0"/>
              <a:buChar char="•"/>
            </a:pPr>
            <a:r>
              <a:rPr lang="en-IN" dirty="0">
                <a:solidFill>
                  <a:schemeClr val="tx2">
                    <a:lumMod val="75000"/>
                  </a:schemeClr>
                </a:solidFill>
                <a:latin typeface="Quicksand" panose="020B0604020202020204" charset="0"/>
              </a:rPr>
              <a:t>Automation: Final model, reports (CSV), and Grad-CAM overlays exported for easy integration with clinical digital pathology systems.</a:t>
            </a:r>
          </a:p>
          <a:p>
            <a:pPr marL="285750" indent="-285750">
              <a:buFont typeface="Arial" panose="020B0604020202020204" pitchFamily="34" charset="0"/>
              <a:buChar char="•"/>
            </a:pPr>
            <a:r>
              <a:rPr lang="en-IN" dirty="0">
                <a:solidFill>
                  <a:schemeClr val="tx2">
                    <a:lumMod val="75000"/>
                  </a:schemeClr>
                </a:solidFill>
                <a:latin typeface="Quicksand" panose="020B0604020202020204" charset="0"/>
              </a:rPr>
              <a:t>Reproducibility: All code implemented in </a:t>
            </a:r>
            <a:r>
              <a:rPr lang="en-IN" dirty="0" err="1">
                <a:solidFill>
                  <a:schemeClr val="tx2">
                    <a:lumMod val="75000"/>
                  </a:schemeClr>
                </a:solidFill>
                <a:latin typeface="Quicksand" panose="020B0604020202020204" charset="0"/>
              </a:rPr>
              <a:t>PyTorch</a:t>
            </a:r>
            <a:r>
              <a:rPr lang="en-IN" dirty="0">
                <a:solidFill>
                  <a:schemeClr val="tx2">
                    <a:lumMod val="75000"/>
                  </a:schemeClr>
                </a:solidFill>
                <a:latin typeface="Quicksand" panose="020B0604020202020204" charset="0"/>
              </a:rPr>
              <a:t>; models, </a:t>
            </a:r>
            <a:r>
              <a:rPr lang="en-IN" dirty="0" err="1">
                <a:solidFill>
                  <a:schemeClr val="tx2">
                    <a:lumMod val="75000"/>
                  </a:schemeClr>
                </a:solidFill>
                <a:latin typeface="Quicksand" panose="020B0604020202020204" charset="0"/>
              </a:rPr>
              <a:t>artifacts</a:t>
            </a:r>
            <a:r>
              <a:rPr lang="en-IN" dirty="0">
                <a:solidFill>
                  <a:schemeClr val="tx2">
                    <a:lumMod val="75000"/>
                  </a:schemeClr>
                </a:solidFill>
                <a:latin typeface="Quicksand" panose="020B0604020202020204" charset="0"/>
              </a:rPr>
              <a:t>, and logs versioned and saved for downstream use.</a:t>
            </a:r>
          </a:p>
        </p:txBody>
      </p:sp>
      <p:sp>
        <p:nvSpPr>
          <p:cNvPr id="9" name="TextBox 9"/>
          <p:cNvSpPr txBox="1"/>
          <p:nvPr/>
        </p:nvSpPr>
        <p:spPr>
          <a:xfrm>
            <a:off x="1028698" y="876300"/>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Evaluation Metrics:</a:t>
            </a:r>
          </a:p>
        </p:txBody>
      </p:sp>
      <p:sp>
        <p:nvSpPr>
          <p:cNvPr id="10" name="TextBox 10"/>
          <p:cNvSpPr txBox="1"/>
          <p:nvPr/>
        </p:nvSpPr>
        <p:spPr>
          <a:xfrm>
            <a:off x="1028698" y="5968940"/>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Deployment:</a:t>
            </a:r>
          </a:p>
        </p:txBody>
      </p:sp>
      <p:sp>
        <p:nvSpPr>
          <p:cNvPr id="11" name="Rectangle 10"/>
          <p:cNvSpPr/>
          <p:nvPr/>
        </p:nvSpPr>
        <p:spPr>
          <a:xfrm>
            <a:off x="998218" y="4098378"/>
            <a:ext cx="5573962" cy="592470"/>
          </a:xfrm>
          <a:prstGeom prst="rect">
            <a:avLst/>
          </a:prstGeom>
        </p:spPr>
        <p:txBody>
          <a:bodyPr wrap="none">
            <a:spAutoFit/>
          </a:bodyPr>
          <a:lstStyle/>
          <a:p>
            <a:pPr lvl="0">
              <a:lnSpc>
                <a:spcPts val="3919"/>
              </a:lnSpc>
              <a:spcBef>
                <a:spcPct val="0"/>
              </a:spcBef>
            </a:pPr>
            <a:r>
              <a:rPr lang="en-US" sz="2800" b="1" dirty="0" smtClean="0">
                <a:solidFill>
                  <a:srgbClr val="0F4662"/>
                </a:solidFill>
                <a:latin typeface="Quicksand Bold"/>
                <a:ea typeface="Quicksand Bold"/>
                <a:cs typeface="Quicksand Bold"/>
                <a:sym typeface="Quicksand Bold"/>
              </a:rPr>
              <a:t>Interpretability &amp; Visualization:</a:t>
            </a:r>
            <a:endParaRPr lang="en-US" sz="2800" b="1" dirty="0">
              <a:solidFill>
                <a:srgbClr val="0F4662"/>
              </a:solidFill>
              <a:latin typeface="Quicksand Bold"/>
              <a:ea typeface="Quicksand Bold"/>
              <a:cs typeface="Quicksand Bold"/>
              <a:sym typeface="Quicksand Bold"/>
            </a:endParaRPr>
          </a:p>
        </p:txBody>
      </p:sp>
      <p:sp>
        <p:nvSpPr>
          <p:cNvPr id="12" name="Rectangle 11"/>
          <p:cNvSpPr/>
          <p:nvPr/>
        </p:nvSpPr>
        <p:spPr>
          <a:xfrm>
            <a:off x="991394" y="4856003"/>
            <a:ext cx="9144000" cy="923330"/>
          </a:xfrm>
          <a:prstGeom prst="rect">
            <a:avLst/>
          </a:prstGeom>
        </p:spPr>
        <p:txBody>
          <a:bodyPr>
            <a:spAutoFit/>
          </a:bodyPr>
          <a:lstStyle/>
          <a:p>
            <a:pPr marL="285750" indent="-285750">
              <a:buFont typeface="Arial" panose="020B0604020202020204" pitchFamily="34" charset="0"/>
              <a:buChar char="•"/>
            </a:pPr>
            <a:r>
              <a:rPr lang="en-GB" dirty="0">
                <a:solidFill>
                  <a:schemeClr val="tx2">
                    <a:lumMod val="75000"/>
                  </a:schemeClr>
                </a:solidFill>
                <a:latin typeface="Quicksand" panose="020B0604020202020204" charset="0"/>
              </a:rPr>
              <a:t>Grad‑CAM: Applied to final </a:t>
            </a:r>
            <a:r>
              <a:rPr lang="en-GB" dirty="0" err="1">
                <a:solidFill>
                  <a:schemeClr val="tx2">
                    <a:lumMod val="75000"/>
                  </a:schemeClr>
                </a:solidFill>
                <a:latin typeface="Quicksand" panose="020B0604020202020204" charset="0"/>
              </a:rPr>
              <a:t>ResNet</a:t>
            </a:r>
            <a:r>
              <a:rPr lang="en-GB" dirty="0">
                <a:solidFill>
                  <a:schemeClr val="tx2">
                    <a:lumMod val="75000"/>
                  </a:schemeClr>
                </a:solidFill>
                <a:latin typeface="Quicksand" panose="020B0604020202020204" charset="0"/>
              </a:rPr>
              <a:t> block for visualizing </a:t>
            </a:r>
            <a:r>
              <a:rPr lang="en-GB" dirty="0" err="1">
                <a:solidFill>
                  <a:schemeClr val="tx2">
                    <a:lumMod val="75000"/>
                  </a:schemeClr>
                </a:solidFill>
                <a:latin typeface="Quicksand" panose="020B0604020202020204" charset="0"/>
              </a:rPr>
              <a:t>tumor</a:t>
            </a:r>
            <a:r>
              <a:rPr lang="en-GB" dirty="0">
                <a:solidFill>
                  <a:schemeClr val="tx2">
                    <a:lumMod val="75000"/>
                  </a:schemeClr>
                </a:solidFill>
                <a:latin typeface="Quicksand" panose="020B0604020202020204" charset="0"/>
              </a:rPr>
              <a:t>-relevant regions.</a:t>
            </a:r>
          </a:p>
          <a:p>
            <a:pPr marL="285750" indent="-285750">
              <a:buFont typeface="Arial" panose="020B0604020202020204" pitchFamily="34" charset="0"/>
              <a:buChar char="•"/>
            </a:pPr>
            <a:r>
              <a:rPr lang="en-GB" dirty="0" err="1">
                <a:solidFill>
                  <a:schemeClr val="tx2">
                    <a:lumMod val="75000"/>
                  </a:schemeClr>
                </a:solidFill>
                <a:latin typeface="Quicksand" panose="020B0604020202020204" charset="0"/>
              </a:rPr>
              <a:t>Heatmap</a:t>
            </a:r>
            <a:r>
              <a:rPr lang="en-GB" dirty="0">
                <a:solidFill>
                  <a:schemeClr val="tx2">
                    <a:lumMod val="75000"/>
                  </a:schemeClr>
                </a:solidFill>
                <a:latin typeface="Quicksand" panose="020B0604020202020204" charset="0"/>
              </a:rPr>
              <a:t> Overlays: Saved to output directory; confirmed high activation on </a:t>
            </a:r>
            <a:r>
              <a:rPr lang="en-GB" dirty="0" err="1">
                <a:solidFill>
                  <a:schemeClr val="tx2">
                    <a:lumMod val="75000"/>
                  </a:schemeClr>
                </a:solidFill>
                <a:latin typeface="Quicksand" panose="020B0604020202020204" charset="0"/>
              </a:rPr>
              <a:t>tumor</a:t>
            </a:r>
            <a:r>
              <a:rPr lang="en-GB" dirty="0">
                <a:solidFill>
                  <a:schemeClr val="tx2">
                    <a:lumMod val="75000"/>
                  </a:schemeClr>
                </a:solidFill>
                <a:latin typeface="Quicksand" panose="020B0604020202020204" charset="0"/>
              </a:rPr>
              <a:t> regions correlates with true positive predictions.</a:t>
            </a:r>
            <a:endParaRPr lang="en-GB" b="0" i="0" dirty="0">
              <a:solidFill>
                <a:schemeClr val="tx2">
                  <a:lumMod val="75000"/>
                </a:schemeClr>
              </a:solidFill>
              <a:effectLst/>
              <a:latin typeface="Quicksand"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75865134"/>
              </p:ext>
            </p:extLst>
          </p:nvPr>
        </p:nvGraphicFramePr>
        <p:xfrm>
          <a:off x="-1" y="7620"/>
          <a:ext cx="18288001" cy="10428246"/>
        </p:xfrm>
        <a:graphic>
          <a:graphicData uri="http://schemas.openxmlformats.org/drawingml/2006/table">
            <a:tbl>
              <a:tblPr firstRow="1" firstCol="1" bandRow="1">
                <a:tableStyleId>{5C22544A-7EE6-4342-B048-85BDC9FD1C3A}</a:tableStyleId>
              </a:tblPr>
              <a:tblGrid>
                <a:gridCol w="1719729"/>
                <a:gridCol w="4145788"/>
                <a:gridCol w="5065047"/>
                <a:gridCol w="4119037"/>
                <a:gridCol w="3238400"/>
              </a:tblGrid>
              <a:tr h="792480">
                <a:tc>
                  <a:txBody>
                    <a:bodyPr/>
                    <a:lstStyle/>
                    <a:p>
                      <a:pPr algn="ctr">
                        <a:lnSpc>
                          <a:spcPct val="107000"/>
                        </a:lnSpc>
                        <a:spcAft>
                          <a:spcPts val="0"/>
                        </a:spcAf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S. No.</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Author(s), Year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Method / Approach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a:effectLst/>
                          <a:latin typeface="Times New Roman" panose="02020603050405020304" pitchFamily="18" charset="0"/>
                          <a:ea typeface="Times New Roman" panose="02020603050405020304" pitchFamily="18" charset="0"/>
                          <a:cs typeface="Times New Roman" panose="02020603050405020304" pitchFamily="18" charset="0"/>
                        </a:rPr>
                        <a:t>Key Contribution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Gap Identified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r>
              <a:tr h="1845108">
                <a:tc>
                  <a:txBody>
                    <a:bodyPr/>
                    <a:lstStyle/>
                    <a:p>
                      <a:pPr algn="ctr">
                        <a:lnSpc>
                          <a:spcPct val="107000"/>
                        </a:lnSpc>
                        <a:spcAft>
                          <a:spcPts val="0"/>
                        </a:spcAft>
                      </a:pPr>
                      <a:r>
                        <a:rPr lang="en-IN" sz="2000" dirty="0">
                          <a:effectLst/>
                        </a:rPr>
                        <a:t>6</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err="1">
                          <a:effectLst/>
                        </a:rPr>
                        <a:t>Muge</a:t>
                      </a:r>
                      <a:r>
                        <a:rPr lang="en-IN" sz="2000" dirty="0">
                          <a:effectLst/>
                        </a:rPr>
                        <a:t> </a:t>
                      </a:r>
                      <a:r>
                        <a:rPr lang="en-IN" sz="2000" dirty="0" err="1">
                          <a:effectLst/>
                        </a:rPr>
                        <a:t>Yucel</a:t>
                      </a:r>
                      <a:r>
                        <a:rPr lang="en-IN" sz="2000" dirty="0">
                          <a:effectLst/>
                        </a:rPr>
                        <a:t> et al.,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Digital sensing in cancer care (biosensors, lab-on-chip, wearables, AI)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Showed integration of AI + nanotech for personalized, remote, and real-time cancer monitoring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Data privacy/security; lack of universal standards; scalability and clinical integration challenges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r>
              <a:tr h="2213891">
                <a:tc>
                  <a:txBody>
                    <a:bodyPr/>
                    <a:lstStyle/>
                    <a:p>
                      <a:pPr algn="ctr">
                        <a:lnSpc>
                          <a:spcPct val="107000"/>
                        </a:lnSpc>
                        <a:spcAft>
                          <a:spcPts val="0"/>
                        </a:spcAft>
                      </a:pPr>
                      <a:r>
                        <a:rPr lang="en-IN" sz="2000" dirty="0">
                          <a:effectLst/>
                        </a:rPr>
                        <a:t>7</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Sultana &amp; Ghosh,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Review on </a:t>
                      </a:r>
                      <a:r>
                        <a:rPr lang="en-US" sz="2000" dirty="0">
                          <a:effectLst/>
                        </a:rPr>
                        <a:t>Exosome: The hidden messengers in cancer detection and immunotherapy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Highlighted exosomes as biomarkers for liquid biopsy and as platforms in cancer immunotherapy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Poor understanding of biogenesis; lack of standardization in isolation; scalability issues; risk of off-target effects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r>
              <a:tr h="1845108">
                <a:tc>
                  <a:txBody>
                    <a:bodyPr/>
                    <a:lstStyle/>
                    <a:p>
                      <a:pPr algn="ctr">
                        <a:lnSpc>
                          <a:spcPct val="107000"/>
                        </a:lnSpc>
                        <a:spcAft>
                          <a:spcPts val="0"/>
                        </a:spcAft>
                      </a:pPr>
                      <a:r>
                        <a:rPr lang="en-IN" sz="2000" dirty="0">
                          <a:effectLst/>
                        </a:rPr>
                        <a:t>8</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a:effectLst/>
                        </a:rPr>
                        <a:t>Sado et al., 2024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err="1">
                          <a:effectLst/>
                        </a:rPr>
                        <a:t>Variational</a:t>
                      </a:r>
                      <a:r>
                        <a:rPr lang="en-IN" sz="2000" dirty="0">
                          <a:effectLst/>
                        </a:rPr>
                        <a:t> Auto Encoder-based anomaly detection (DL) using transcriptomic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Achieved high precision &amp; recall in pan-cancer detection using TCGA/</a:t>
                      </a:r>
                      <a:r>
                        <a:rPr lang="en-IN" sz="2000" dirty="0" err="1">
                          <a:effectLst/>
                        </a:rPr>
                        <a:t>GTEx</a:t>
                      </a:r>
                      <a:r>
                        <a:rPr lang="en-IN" sz="2000" dirty="0">
                          <a:effectLst/>
                        </a:rPr>
                        <a:t>; unsupervised adaptable model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a:effectLst/>
                        </a:rPr>
                        <a:t>Tested on limited cancers; black-box interpretability; scalability &amp; real-world validation gaps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r>
              <a:tr h="1886551">
                <a:tc>
                  <a:txBody>
                    <a:bodyPr/>
                    <a:lstStyle/>
                    <a:p>
                      <a:pPr algn="ctr">
                        <a:lnSpc>
                          <a:spcPct val="107000"/>
                        </a:lnSpc>
                        <a:spcAft>
                          <a:spcPts val="0"/>
                        </a:spcAft>
                      </a:pPr>
                      <a:r>
                        <a:rPr lang="en-IN" sz="2000" dirty="0">
                          <a:effectLst/>
                        </a:rPr>
                        <a:t>9</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err="1">
                          <a:effectLst/>
                        </a:rPr>
                        <a:t>Haue</a:t>
                      </a:r>
                      <a:r>
                        <a:rPr lang="en-IN" sz="2000" dirty="0">
                          <a:effectLst/>
                        </a:rPr>
                        <a:t> et al., 2024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AI + EHR-based multimodal data mining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AI-enhanced risk prediction using structured/unstructured EHR data; potential to detect cancer earlier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Infrastructure limits; data drift; lack of diverse datasets; survival benefit not fully proven; inequity across regions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r>
              <a:tr h="1845108">
                <a:tc>
                  <a:txBody>
                    <a:bodyPr/>
                    <a:lstStyle/>
                    <a:p>
                      <a:pPr algn="ctr">
                        <a:lnSpc>
                          <a:spcPct val="107000"/>
                        </a:lnSpc>
                        <a:spcAft>
                          <a:spcPts val="0"/>
                        </a:spcAft>
                      </a:pPr>
                      <a:r>
                        <a:rPr lang="en-IN" sz="2000" dirty="0">
                          <a:effectLst/>
                        </a:rPr>
                        <a:t>10</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Feng Zhou et al., 2024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a:effectLst/>
                        </a:rPr>
                        <a:t>Observational study on COVID-19 &amp; endoscopic cancer detection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a:effectLst/>
                        </a:rPr>
                        <a:t>Showed drastic drop in endoscopic activity; backlog led to missed gastric cancer diagnoses; recovery uneven across cancers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c>
                  <a:txBody>
                    <a:bodyPr/>
                    <a:lstStyle/>
                    <a:p>
                      <a:pPr>
                        <a:lnSpc>
                          <a:spcPct val="107000"/>
                        </a:lnSpc>
                        <a:spcAft>
                          <a:spcPts val="0"/>
                        </a:spcAft>
                      </a:pPr>
                      <a:r>
                        <a:rPr lang="en-IN" sz="2000" dirty="0">
                          <a:effectLst/>
                        </a:rPr>
                        <a:t>Lack of staging data; limited generalizability; no evaluation of interventions; single-region focus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29" marR="529" marT="529" marB="529" anchor="ctr"/>
                </a:tc>
              </a:tr>
            </a:tbl>
          </a:graphicData>
        </a:graphic>
      </p:graphicFrame>
    </p:spTree>
    <p:extLst>
      <p:ext uri="{BB962C8B-B14F-4D97-AF65-F5344CB8AC3E}">
        <p14:creationId xmlns:p14="http://schemas.microsoft.com/office/powerpoint/2010/main" val="39922085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64610" y="398273"/>
            <a:ext cx="15014691" cy="1099019"/>
          </a:xfrm>
          <a:prstGeom prst="rect">
            <a:avLst/>
          </a:prstGeom>
        </p:spPr>
        <p:txBody>
          <a:bodyPr wrap="square" lIns="0" tIns="0" rIns="0" bIns="0" rtlCol="0" anchor="t">
            <a:spAutoFit/>
          </a:bodyPr>
          <a:lstStyle/>
          <a:p>
            <a:pPr marL="0" lvl="0" indent="0" algn="l">
              <a:lnSpc>
                <a:spcPts val="8959"/>
              </a:lnSpc>
              <a:spcBef>
                <a:spcPct val="0"/>
              </a:spcBef>
            </a:pPr>
            <a:r>
              <a:rPr lang="en-US" sz="6399" b="1" i="1" dirty="0" smtClean="0">
                <a:solidFill>
                  <a:srgbClr val="0F4662"/>
                </a:solidFill>
                <a:latin typeface="Cormorant Garamond Bold Italics"/>
                <a:ea typeface="Cormorant Garamond Bold Italics"/>
                <a:cs typeface="Cormorant Garamond Bold Italics"/>
                <a:sym typeface="Cormorant Garamond Bold Italics"/>
              </a:rPr>
              <a:t>RESULTS</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3" name="TextBox 3"/>
          <p:cNvSpPr txBox="1"/>
          <p:nvPr/>
        </p:nvSpPr>
        <p:spPr>
          <a:xfrm>
            <a:off x="762001" y="1872556"/>
            <a:ext cx="14478000" cy="8248412"/>
          </a:xfrm>
          <a:prstGeom prst="rect">
            <a:avLst/>
          </a:prstGeom>
        </p:spPr>
        <p:txBody>
          <a:bodyPr wrap="square" lIns="0" tIns="0" rIns="0" bIns="0" rtlCol="0" anchor="t">
            <a:spAutoFit/>
          </a:bodyPr>
          <a:lstStyle/>
          <a:p>
            <a:r>
              <a:rPr lang="en-IN" sz="2400" b="1" dirty="0"/>
              <a:t>Training Performance</a:t>
            </a:r>
          </a:p>
          <a:p>
            <a:pPr lvl="1"/>
            <a:r>
              <a:rPr lang="en-IN" sz="2400" dirty="0"/>
              <a:t>Train Loss: 0.2531</a:t>
            </a:r>
          </a:p>
          <a:p>
            <a:pPr lvl="1"/>
            <a:r>
              <a:rPr lang="en-IN" sz="2400" dirty="0"/>
              <a:t>Train Accuracy: 89.5% (Epoch 1), 95.7% (Epoch 2), 98.1% (Epoch 3)</a:t>
            </a:r>
          </a:p>
          <a:p>
            <a:r>
              <a:rPr lang="en-IN" sz="2400" b="1" dirty="0"/>
              <a:t>Validation Performance</a:t>
            </a:r>
          </a:p>
          <a:p>
            <a:pPr lvl="1"/>
            <a:r>
              <a:rPr lang="en-IN" sz="2400" dirty="0"/>
              <a:t>Validation Loss: 0.0523 (final epoch/converged)</a:t>
            </a:r>
          </a:p>
          <a:p>
            <a:pPr lvl="1"/>
            <a:r>
              <a:rPr lang="en-IN" sz="2400" dirty="0"/>
              <a:t>Validation Accuracy: 97.6%</a:t>
            </a:r>
          </a:p>
          <a:p>
            <a:r>
              <a:rPr lang="en-IN" sz="2400" b="1" dirty="0"/>
              <a:t>Confusion Matrix (Validation Set)</a:t>
            </a:r>
          </a:p>
          <a:p>
            <a:pPr lvl="1"/>
            <a:r>
              <a:rPr lang="en-IN" sz="2400" dirty="0"/>
              <a:t>True Positives (TP): 2174</a:t>
            </a:r>
          </a:p>
          <a:p>
            <a:pPr lvl="1"/>
            <a:r>
              <a:rPr lang="en-IN" sz="2400" dirty="0"/>
              <a:t>True Negatives (TN): 1524</a:t>
            </a:r>
          </a:p>
          <a:p>
            <a:pPr lvl="1"/>
            <a:r>
              <a:rPr lang="en-IN" sz="2400" dirty="0"/>
              <a:t>False Positives (FP): 198</a:t>
            </a:r>
          </a:p>
          <a:p>
            <a:pPr lvl="1"/>
            <a:r>
              <a:rPr lang="en-IN" sz="2400" dirty="0"/>
              <a:t>False Negatives (FN): 104</a:t>
            </a:r>
          </a:p>
          <a:p>
            <a:r>
              <a:rPr lang="en-IN" sz="2400" b="1" dirty="0"/>
              <a:t>Evaluation Metrics</a:t>
            </a:r>
          </a:p>
          <a:p>
            <a:pPr lvl="1"/>
            <a:r>
              <a:rPr lang="en-IN" sz="2400" dirty="0"/>
              <a:t>Precision = TP / (TP + FP) = 88.5%</a:t>
            </a:r>
          </a:p>
          <a:p>
            <a:pPr lvl="1"/>
            <a:r>
              <a:rPr lang="en-IN" sz="2400" dirty="0"/>
              <a:t>Recall (Sensitivity) = TP / (TP + FN) = 93.7%</a:t>
            </a:r>
          </a:p>
          <a:p>
            <a:pPr lvl="1"/>
            <a:r>
              <a:rPr lang="en-IN" sz="2400" dirty="0"/>
              <a:t>F1-Score = 91.0%</a:t>
            </a:r>
          </a:p>
          <a:p>
            <a:pPr lvl="1"/>
            <a:r>
              <a:rPr lang="en-IN" sz="2400" dirty="0"/>
              <a:t>ROC-AUC = 0.977</a:t>
            </a:r>
          </a:p>
          <a:p>
            <a:pPr lvl="1"/>
            <a:r>
              <a:rPr lang="en-IN" sz="2400" dirty="0"/>
              <a:t>Average Precision (AP): 0.972</a:t>
            </a:r>
          </a:p>
          <a:p>
            <a:r>
              <a:rPr lang="en-IN" sz="2400" b="1" dirty="0"/>
              <a:t>Visualization</a:t>
            </a:r>
          </a:p>
          <a:p>
            <a:pPr lvl="1"/>
            <a:r>
              <a:rPr lang="en-IN" sz="2400" dirty="0"/>
              <a:t>Grad-CAM visualizations confirm the model reliably highlights </a:t>
            </a:r>
            <a:r>
              <a:rPr lang="en-IN" sz="2400" dirty="0" err="1"/>
              <a:t>tumor</a:t>
            </a:r>
            <a:r>
              <a:rPr lang="en-IN" sz="2400" dirty="0"/>
              <a:t> regions vs normal tissue.</a:t>
            </a:r>
          </a:p>
          <a:p>
            <a:pPr lvl="1"/>
            <a:r>
              <a:rPr lang="en-IN" sz="2400" dirty="0"/>
              <a:t>Training curves for loss and accuracy show stable convergence without overfitting.</a:t>
            </a:r>
          </a:p>
          <a:p>
            <a:r>
              <a:rPr lang="en-IN" sz="2400" dirty="0"/>
              <a:t/>
            </a:r>
            <a:br>
              <a:rPr lang="en-IN" sz="2400" dirty="0"/>
            </a:br>
            <a:endParaRPr lang="en-GB" sz="3600" dirty="0">
              <a:solidFill>
                <a:schemeClr val="accent1">
                  <a:lumMod val="50000"/>
                </a:schemeClr>
              </a:solidFill>
            </a:endParaRPr>
          </a:p>
        </p:txBody>
      </p:sp>
      <p:sp>
        <p:nvSpPr>
          <p:cNvPr id="4" name="Freeform 4"/>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AutoShape 6"/>
          <p:cNvSpPr/>
          <p:nvPr/>
        </p:nvSpPr>
        <p:spPr>
          <a:xfrm flipV="1">
            <a:off x="549372" y="1679703"/>
            <a:ext cx="9488773" cy="10442"/>
          </a:xfrm>
          <a:prstGeom prst="line">
            <a:avLst/>
          </a:prstGeom>
          <a:ln w="76200" cap="flat">
            <a:solidFill>
              <a:srgbClr val="0F4662"/>
            </a:solidFill>
            <a:prstDash val="solid"/>
            <a:headEnd type="none" w="sm" len="sm"/>
            <a:tailEnd type="none" w="sm" len="sm"/>
          </a:ln>
        </p:spPr>
      </p:sp>
      <p:pic>
        <p:nvPicPr>
          <p:cNvPr id="9" name="Picture 8"/>
          <p:cNvPicPr>
            <a:picLocks noChangeAspect="1"/>
          </p:cNvPicPr>
          <p:nvPr/>
        </p:nvPicPr>
        <p:blipFill>
          <a:blip r:embed="rId5"/>
          <a:stretch>
            <a:fillRect/>
          </a:stretch>
        </p:blipFill>
        <p:spPr>
          <a:xfrm>
            <a:off x="10018501" y="2324100"/>
            <a:ext cx="6400800" cy="5581650"/>
          </a:xfrm>
          <a:prstGeom prst="rect">
            <a:avLst/>
          </a:prstGeom>
        </p:spPr>
      </p:pic>
    </p:spTree>
    <p:extLst>
      <p:ext uri="{BB962C8B-B14F-4D97-AF65-F5344CB8AC3E}">
        <p14:creationId xmlns:p14="http://schemas.microsoft.com/office/powerpoint/2010/main" val="3062707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64610" y="398273"/>
            <a:ext cx="15014691" cy="1099019"/>
          </a:xfrm>
          <a:prstGeom prst="rect">
            <a:avLst/>
          </a:prstGeom>
        </p:spPr>
        <p:txBody>
          <a:bodyPr wrap="square" lIns="0" tIns="0" rIns="0" bIns="0" rtlCol="0" anchor="t">
            <a:spAutoFit/>
          </a:bodyPr>
          <a:lstStyle/>
          <a:p>
            <a:pPr marL="0" lvl="0" indent="0" algn="l">
              <a:lnSpc>
                <a:spcPts val="8959"/>
              </a:lnSpc>
              <a:spcBef>
                <a:spcPct val="0"/>
              </a:spcBef>
            </a:pPr>
            <a:r>
              <a:rPr lang="en-US" sz="6399" b="1" i="1" dirty="0" smtClean="0">
                <a:solidFill>
                  <a:srgbClr val="0F4662"/>
                </a:solidFill>
                <a:latin typeface="Cormorant Garamond Bold Italics"/>
                <a:ea typeface="Cormorant Garamond Bold Italics"/>
                <a:cs typeface="Cormorant Garamond Bold Italics"/>
                <a:sym typeface="Cormorant Garamond Bold Italics"/>
              </a:rPr>
              <a:t>DISCUSSION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4" name="Freeform 4"/>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AutoShape 6"/>
          <p:cNvSpPr/>
          <p:nvPr/>
        </p:nvSpPr>
        <p:spPr>
          <a:xfrm flipV="1">
            <a:off x="549372" y="1679703"/>
            <a:ext cx="9488773" cy="10442"/>
          </a:xfrm>
          <a:prstGeom prst="line">
            <a:avLst/>
          </a:prstGeom>
          <a:ln w="76200" cap="flat">
            <a:solidFill>
              <a:srgbClr val="0F4662"/>
            </a:solidFill>
            <a:prstDash val="solid"/>
            <a:headEnd type="none" w="sm" len="sm"/>
            <a:tailEnd type="none" w="sm" len="sm"/>
          </a:ln>
        </p:spPr>
      </p:sp>
      <p:sp>
        <p:nvSpPr>
          <p:cNvPr id="10" name="Rectangle 9"/>
          <p:cNvSpPr/>
          <p:nvPr/>
        </p:nvSpPr>
        <p:spPr>
          <a:xfrm>
            <a:off x="1066800" y="1872556"/>
            <a:ext cx="16192500" cy="7848302"/>
          </a:xfrm>
          <a:prstGeom prst="rect">
            <a:avLst/>
          </a:prstGeom>
        </p:spPr>
        <p:txBody>
          <a:bodyPr wrap="square">
            <a:spAutoFit/>
          </a:bodyPr>
          <a:lstStyle/>
          <a:p>
            <a:pPr marL="457200" indent="-457200">
              <a:buFont typeface="Arial" panose="020B0604020202020204" pitchFamily="34" charset="0"/>
              <a:buChar char="•"/>
            </a:pPr>
            <a:r>
              <a:rPr lang="en-GB" sz="3600" dirty="0" smtClean="0">
                <a:solidFill>
                  <a:schemeClr val="accent1">
                    <a:lumMod val="50000"/>
                  </a:schemeClr>
                </a:solidFill>
              </a:rPr>
              <a:t>The </a:t>
            </a:r>
            <a:r>
              <a:rPr lang="en-GB" sz="3600" dirty="0">
                <a:solidFill>
                  <a:schemeClr val="accent1">
                    <a:lumMod val="50000"/>
                  </a:schemeClr>
                </a:solidFill>
              </a:rPr>
              <a:t>Hybrid CNN + </a:t>
            </a:r>
            <a:r>
              <a:rPr lang="en-GB" sz="3600" dirty="0" err="1">
                <a:solidFill>
                  <a:schemeClr val="accent1">
                    <a:lumMod val="50000"/>
                  </a:schemeClr>
                </a:solidFill>
              </a:rPr>
              <a:t>ViT</a:t>
            </a:r>
            <a:r>
              <a:rPr lang="en-GB" sz="3600" dirty="0">
                <a:solidFill>
                  <a:schemeClr val="accent1">
                    <a:lumMod val="50000"/>
                  </a:schemeClr>
                </a:solidFill>
              </a:rPr>
              <a:t> architecture leverages local feature extraction (ResNet18 CNN) and global contextual learning (</a:t>
            </a:r>
            <a:r>
              <a:rPr lang="en-GB" sz="3600" dirty="0" err="1">
                <a:solidFill>
                  <a:schemeClr val="accent1">
                    <a:lumMod val="50000"/>
                  </a:schemeClr>
                </a:solidFill>
              </a:rPr>
              <a:t>ViT</a:t>
            </a:r>
            <a:r>
              <a:rPr lang="en-GB" sz="3600" dirty="0">
                <a:solidFill>
                  <a:schemeClr val="accent1">
                    <a:lumMod val="50000"/>
                  </a:schemeClr>
                </a:solidFill>
              </a:rPr>
              <a:t>), resulting in superior classification accuracy</a:t>
            </a:r>
            <a:r>
              <a:rPr lang="en-GB" sz="3600" dirty="0" smtClean="0">
                <a:solidFill>
                  <a:schemeClr val="accent1">
                    <a:lumMod val="50000"/>
                  </a:schemeClr>
                </a:solidFill>
              </a:rPr>
              <a:t>.</a:t>
            </a:r>
          </a:p>
          <a:p>
            <a:pPr marL="457200" indent="-457200">
              <a:buFont typeface="Arial" panose="020B0604020202020204" pitchFamily="34" charset="0"/>
              <a:buChar char="•"/>
            </a:pPr>
            <a:r>
              <a:rPr lang="en-GB" sz="3600" dirty="0">
                <a:solidFill>
                  <a:schemeClr val="accent1">
                    <a:lumMod val="50000"/>
                  </a:schemeClr>
                </a:solidFill>
              </a:rPr>
              <a:t>The high validation accuracy (95.25%) and AUC (0.95) indicate excellent discriminative capability</a:t>
            </a:r>
            <a:r>
              <a:rPr lang="en-GB" sz="3600" dirty="0" smtClean="0">
                <a:solidFill>
                  <a:schemeClr val="accent1">
                    <a:lumMod val="50000"/>
                  </a:schemeClr>
                </a:solidFill>
              </a:rPr>
              <a:t>.</a:t>
            </a:r>
          </a:p>
          <a:p>
            <a:pPr marL="457200" indent="-457200">
              <a:buFont typeface="Arial" panose="020B0604020202020204" pitchFamily="34" charset="0"/>
              <a:buChar char="•"/>
            </a:pPr>
            <a:r>
              <a:rPr lang="en-GB" sz="3600" dirty="0">
                <a:solidFill>
                  <a:schemeClr val="accent1">
                    <a:lumMod val="50000"/>
                  </a:schemeClr>
                </a:solidFill>
              </a:rPr>
              <a:t>The confusion matrix shows very few false positives and false negatives, making the model reliable for clinical decision support</a:t>
            </a:r>
            <a:r>
              <a:rPr lang="en-GB" sz="3600" dirty="0" smtClean="0">
                <a:solidFill>
                  <a:schemeClr val="accent1">
                    <a:lumMod val="50000"/>
                  </a:schemeClr>
                </a:solidFill>
              </a:rPr>
              <a:t>.</a:t>
            </a:r>
          </a:p>
          <a:p>
            <a:pPr marL="457200" indent="-457200">
              <a:buFont typeface="Arial" panose="020B0604020202020204" pitchFamily="34" charset="0"/>
              <a:buChar char="•"/>
            </a:pPr>
            <a:r>
              <a:rPr lang="en-GB" sz="3600" dirty="0">
                <a:solidFill>
                  <a:schemeClr val="accent1">
                    <a:lumMod val="50000"/>
                  </a:schemeClr>
                </a:solidFill>
              </a:rPr>
              <a:t>Precision (95%) ensures minimal false </a:t>
            </a:r>
            <a:r>
              <a:rPr lang="en-GB" sz="3600" dirty="0" err="1">
                <a:solidFill>
                  <a:schemeClr val="accent1">
                    <a:lumMod val="50000"/>
                  </a:schemeClr>
                </a:solidFill>
              </a:rPr>
              <a:t>tumor</a:t>
            </a:r>
            <a:r>
              <a:rPr lang="en-GB" sz="3600" dirty="0">
                <a:solidFill>
                  <a:schemeClr val="accent1">
                    <a:lumMod val="50000"/>
                  </a:schemeClr>
                </a:solidFill>
              </a:rPr>
              <a:t> alerts, while Recall (93%) highlights strong sensitivity in identifying </a:t>
            </a:r>
            <a:r>
              <a:rPr lang="en-GB" sz="3600" dirty="0" err="1">
                <a:solidFill>
                  <a:schemeClr val="accent1">
                    <a:lumMod val="50000"/>
                  </a:schemeClr>
                </a:solidFill>
              </a:rPr>
              <a:t>tumor</a:t>
            </a:r>
            <a:r>
              <a:rPr lang="en-GB" sz="3600" dirty="0">
                <a:solidFill>
                  <a:schemeClr val="accent1">
                    <a:lumMod val="50000"/>
                  </a:schemeClr>
                </a:solidFill>
              </a:rPr>
              <a:t> cases</a:t>
            </a:r>
            <a:r>
              <a:rPr lang="en-GB" sz="3600" dirty="0" smtClean="0">
                <a:solidFill>
                  <a:schemeClr val="accent1">
                    <a:lumMod val="50000"/>
                  </a:schemeClr>
                </a:solidFill>
              </a:rPr>
              <a:t>.</a:t>
            </a:r>
          </a:p>
          <a:p>
            <a:pPr marL="457200" indent="-457200">
              <a:buFont typeface="Arial" panose="020B0604020202020204" pitchFamily="34" charset="0"/>
              <a:buChar char="•"/>
            </a:pPr>
            <a:r>
              <a:rPr lang="en-GB" sz="3600" dirty="0">
                <a:solidFill>
                  <a:schemeClr val="accent1">
                    <a:lumMod val="50000"/>
                  </a:schemeClr>
                </a:solidFill>
              </a:rPr>
              <a:t>Validation accuracy being slightly higher than training accuracy suggests good generalization, likely supported by regularization and dataset diversity</a:t>
            </a:r>
            <a:r>
              <a:rPr lang="en-GB" sz="3600" dirty="0" smtClean="0">
                <a:solidFill>
                  <a:schemeClr val="accent1">
                    <a:lumMod val="50000"/>
                  </a:schemeClr>
                </a:solidFill>
              </a:rPr>
              <a:t>.</a:t>
            </a:r>
          </a:p>
          <a:p>
            <a:pPr marL="457200" indent="-457200">
              <a:buFont typeface="Arial" panose="020B0604020202020204" pitchFamily="34" charset="0"/>
              <a:buChar char="•"/>
            </a:pPr>
            <a:r>
              <a:rPr lang="en-GB" sz="3600" dirty="0" smtClean="0">
                <a:solidFill>
                  <a:schemeClr val="accent1">
                    <a:lumMod val="50000"/>
                  </a:schemeClr>
                </a:solidFill>
              </a:rPr>
              <a:t>The </a:t>
            </a:r>
            <a:r>
              <a:rPr lang="en-GB" sz="3600" dirty="0" err="1" smtClean="0">
                <a:solidFill>
                  <a:schemeClr val="accent1">
                    <a:lumMod val="50000"/>
                  </a:schemeClr>
                </a:solidFill>
              </a:rPr>
              <a:t>model,trained</a:t>
            </a:r>
            <a:r>
              <a:rPr lang="en-GB" sz="3600" dirty="0" smtClean="0">
                <a:solidFill>
                  <a:schemeClr val="accent1">
                    <a:lumMod val="50000"/>
                  </a:schemeClr>
                </a:solidFill>
              </a:rPr>
              <a:t> in </a:t>
            </a:r>
            <a:r>
              <a:rPr lang="en-GB" sz="3600" dirty="0" err="1" smtClean="0">
                <a:solidFill>
                  <a:schemeClr val="accent1">
                    <a:lumMod val="50000"/>
                  </a:schemeClr>
                </a:solidFill>
              </a:rPr>
              <a:t>PyTorch</a:t>
            </a:r>
            <a:r>
              <a:rPr lang="en-GB" sz="3600" dirty="0" smtClean="0">
                <a:solidFill>
                  <a:schemeClr val="accent1">
                    <a:lumMod val="50000"/>
                  </a:schemeClr>
                </a:solidFill>
              </a:rPr>
              <a:t>, is saved as .</a:t>
            </a:r>
            <a:r>
              <a:rPr lang="en-GB" sz="3600" dirty="0" err="1" smtClean="0">
                <a:solidFill>
                  <a:schemeClr val="accent1">
                    <a:lumMod val="50000"/>
                  </a:schemeClr>
                </a:solidFill>
              </a:rPr>
              <a:t>pt</a:t>
            </a:r>
            <a:r>
              <a:rPr lang="en-GB" sz="3600" dirty="0" smtClean="0">
                <a:solidFill>
                  <a:schemeClr val="accent1">
                    <a:lumMod val="50000"/>
                  </a:schemeClr>
                </a:solidFill>
              </a:rPr>
              <a:t> for further integration into medical diagnostic tools, with potential conversion to ONNX for deployment on edge/hospital systems.</a:t>
            </a:r>
          </a:p>
        </p:txBody>
      </p:sp>
    </p:spTree>
    <p:extLst>
      <p:ext uri="{BB962C8B-B14F-4D97-AF65-F5344CB8AC3E}">
        <p14:creationId xmlns:p14="http://schemas.microsoft.com/office/powerpoint/2010/main" val="4004131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29391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Dataset Description</a:t>
            </a:r>
          </a:p>
        </p:txBody>
      </p:sp>
      <p:sp>
        <p:nvSpPr>
          <p:cNvPr id="3" name="TextBox 3"/>
          <p:cNvSpPr txBox="1"/>
          <p:nvPr/>
        </p:nvSpPr>
        <p:spPr>
          <a:xfrm>
            <a:off x="1028700" y="1559961"/>
            <a:ext cx="15169827" cy="8293088"/>
          </a:xfrm>
          <a:prstGeom prst="rect">
            <a:avLst/>
          </a:prstGeom>
        </p:spPr>
        <p:txBody>
          <a:bodyPr lIns="0" tIns="0" rIns="0" bIns="0" rtlCol="0" anchor="t">
            <a:spAutoFit/>
          </a:bodyPr>
          <a:lstStyle/>
          <a:p>
            <a:pPr algn="l">
              <a:lnSpc>
                <a:spcPts val="2890"/>
              </a:lnSpc>
            </a:pPr>
            <a:r>
              <a:rPr lang="en-US" sz="1700" dirty="0">
                <a:solidFill>
                  <a:srgbClr val="0F4662"/>
                </a:solidFill>
                <a:latin typeface="Quicksand"/>
                <a:ea typeface="Quicksand"/>
                <a:cs typeface="Quicksand"/>
                <a:sym typeface="Quicksand"/>
              </a:rPr>
              <a:t>The dataset used in this project is from the Histopathologic Cancer Detection competition on </a:t>
            </a:r>
            <a:r>
              <a:rPr lang="en-US" sz="1700" dirty="0" err="1">
                <a:solidFill>
                  <a:srgbClr val="0F4662"/>
                </a:solidFill>
                <a:latin typeface="Quicksand"/>
                <a:ea typeface="Quicksand"/>
                <a:cs typeface="Quicksand"/>
                <a:sym typeface="Quicksand"/>
              </a:rPr>
              <a:t>Kaggle</a:t>
            </a:r>
            <a:r>
              <a:rPr lang="en-US" sz="1700" dirty="0">
                <a:solidFill>
                  <a:srgbClr val="0F4662"/>
                </a:solidFill>
                <a:latin typeface="Quicksand"/>
                <a:ea typeface="Quicksand"/>
                <a:cs typeface="Quicksand"/>
                <a:sym typeface="Quicksand"/>
              </a:rPr>
              <a:t>, </a:t>
            </a:r>
          </a:p>
          <a:p>
            <a:pPr algn="l">
              <a:lnSpc>
                <a:spcPts val="2890"/>
              </a:lnSpc>
            </a:pPr>
            <a:r>
              <a:rPr lang="en-US" sz="1700" dirty="0">
                <a:solidFill>
                  <a:srgbClr val="0F4662"/>
                </a:solidFill>
                <a:latin typeface="Quicksand"/>
                <a:ea typeface="Quicksand"/>
                <a:cs typeface="Quicksand"/>
                <a:sym typeface="Quicksand"/>
              </a:rPr>
              <a:t>containing microscopic images of lymph node sections from the </a:t>
            </a:r>
            <a:r>
              <a:rPr lang="en-US" sz="1700" dirty="0" err="1">
                <a:solidFill>
                  <a:srgbClr val="0F4662"/>
                </a:solidFill>
                <a:latin typeface="Quicksand"/>
                <a:ea typeface="Quicksand"/>
                <a:cs typeface="Quicksand"/>
                <a:sym typeface="Quicksand"/>
              </a:rPr>
              <a:t>PatchCamelyon</a:t>
            </a:r>
            <a:r>
              <a:rPr lang="en-US" sz="1700" dirty="0">
                <a:solidFill>
                  <a:srgbClr val="0F4662"/>
                </a:solidFill>
                <a:latin typeface="Quicksand"/>
                <a:ea typeface="Quicksand"/>
                <a:cs typeface="Quicksand"/>
                <a:sym typeface="Quicksand"/>
              </a:rPr>
              <a:t> (</a:t>
            </a:r>
            <a:r>
              <a:rPr lang="en-US" sz="1700" dirty="0" err="1">
                <a:solidFill>
                  <a:srgbClr val="0F4662"/>
                </a:solidFill>
                <a:latin typeface="Quicksand"/>
                <a:ea typeface="Quicksand"/>
                <a:cs typeface="Quicksand"/>
                <a:sym typeface="Quicksand"/>
              </a:rPr>
              <a:t>PCam</a:t>
            </a:r>
            <a:r>
              <a:rPr lang="en-US" sz="1700" dirty="0">
                <a:solidFill>
                  <a:srgbClr val="0F4662"/>
                </a:solidFill>
                <a:latin typeface="Quicksand"/>
                <a:ea typeface="Quicksand"/>
                <a:cs typeface="Quicksand"/>
                <a:sym typeface="Quicksand"/>
              </a:rPr>
              <a:t>) dataset. </a:t>
            </a:r>
          </a:p>
          <a:p>
            <a:pPr algn="l">
              <a:lnSpc>
                <a:spcPts val="2890"/>
              </a:lnSpc>
            </a:pPr>
            <a:r>
              <a:rPr lang="en-US" sz="1700" dirty="0">
                <a:solidFill>
                  <a:srgbClr val="0F4662"/>
                </a:solidFill>
                <a:latin typeface="Quicksand"/>
                <a:ea typeface="Quicksand"/>
                <a:cs typeface="Quicksand"/>
                <a:sym typeface="Quicksand"/>
              </a:rPr>
              <a:t>The objective is to classify whether a given histopathology image contains metastatic cancer tissue.</a:t>
            </a:r>
          </a:p>
          <a:p>
            <a:pPr algn="l">
              <a:lnSpc>
                <a:spcPts val="2890"/>
              </a:lnSpc>
            </a:pPr>
            <a:r>
              <a:rPr lang="en-US" sz="1700" b="1" dirty="0">
                <a:solidFill>
                  <a:srgbClr val="0F4662"/>
                </a:solidFill>
                <a:latin typeface="Quicksand Bold"/>
                <a:ea typeface="Quicksand Bold"/>
                <a:cs typeface="Quicksand Bold"/>
                <a:sym typeface="Quicksand Bold"/>
              </a:rPr>
              <a:t>Key Details:</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Total Images: ~220,025 image patches</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Image Size: 96 × 96 pixels</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Color Mode: RGB (3 channels)</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Classes:</a:t>
            </a:r>
          </a:p>
          <a:p>
            <a:pPr marL="734139" lvl="2" indent="-244713" algn="l">
              <a:lnSpc>
                <a:spcPts val="2890"/>
              </a:lnSpc>
              <a:buFont typeface="Arial"/>
              <a:buChar char="⚬"/>
            </a:pPr>
            <a:r>
              <a:rPr lang="en-US" sz="1700" dirty="0">
                <a:solidFill>
                  <a:srgbClr val="0F4662"/>
                </a:solidFill>
                <a:latin typeface="Quicksand"/>
                <a:ea typeface="Quicksand"/>
                <a:cs typeface="Quicksand"/>
                <a:sym typeface="Quicksand"/>
              </a:rPr>
              <a:t>0: No metastatic cancer (negative)</a:t>
            </a:r>
          </a:p>
          <a:p>
            <a:pPr marL="734139" lvl="2" indent="-244713" algn="l">
              <a:lnSpc>
                <a:spcPts val="2890"/>
              </a:lnSpc>
              <a:buFont typeface="Arial"/>
              <a:buChar char="⚬"/>
            </a:pPr>
            <a:r>
              <a:rPr lang="en-US" sz="1700" dirty="0">
                <a:solidFill>
                  <a:srgbClr val="0F4662"/>
                </a:solidFill>
                <a:latin typeface="Quicksand"/>
                <a:ea typeface="Quicksand"/>
                <a:cs typeface="Quicksand"/>
                <a:sym typeface="Quicksand"/>
              </a:rPr>
              <a:t>1: Presence of metastatic cancer (positive)</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Source: High-resolution digital scans of H&amp;E-stained lymph node sections, annotated by expert pathologists.</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File Format: PNG (.</a:t>
            </a:r>
            <a:r>
              <a:rPr lang="en-US" sz="1700" dirty="0" err="1">
                <a:solidFill>
                  <a:srgbClr val="0F4662"/>
                </a:solidFill>
                <a:latin typeface="Quicksand"/>
                <a:ea typeface="Quicksand"/>
                <a:cs typeface="Quicksand"/>
                <a:sym typeface="Quicksand"/>
              </a:rPr>
              <a:t>tif</a:t>
            </a:r>
            <a:r>
              <a:rPr lang="en-US" sz="1700" dirty="0">
                <a:solidFill>
                  <a:srgbClr val="0F4662"/>
                </a:solidFill>
                <a:latin typeface="Quicksand"/>
                <a:ea typeface="Quicksand"/>
                <a:cs typeface="Quicksand"/>
                <a:sym typeface="Quicksand"/>
              </a:rPr>
              <a:t> in original, converted to .</a:t>
            </a:r>
            <a:r>
              <a:rPr lang="en-US" sz="1700" dirty="0" err="1">
                <a:solidFill>
                  <a:srgbClr val="0F4662"/>
                </a:solidFill>
                <a:latin typeface="Quicksand"/>
                <a:ea typeface="Quicksand"/>
                <a:cs typeface="Quicksand"/>
                <a:sym typeface="Quicksand"/>
              </a:rPr>
              <a:t>png</a:t>
            </a:r>
            <a:r>
              <a:rPr lang="en-US" sz="1700" dirty="0">
                <a:solidFill>
                  <a:srgbClr val="0F4662"/>
                </a:solidFill>
                <a:latin typeface="Quicksand"/>
                <a:ea typeface="Quicksand"/>
                <a:cs typeface="Quicksand"/>
                <a:sym typeface="Quicksand"/>
              </a:rPr>
              <a:t>/.jpeg for processing)</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Labeling: Binary labels indicating the absence or presence of cancer.</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Data Split:</a:t>
            </a:r>
          </a:p>
          <a:p>
            <a:pPr marL="734139" lvl="2" indent="-244713" algn="l">
              <a:lnSpc>
                <a:spcPts val="2890"/>
              </a:lnSpc>
              <a:buFont typeface="Arial"/>
              <a:buChar char="⚬"/>
            </a:pPr>
            <a:r>
              <a:rPr lang="en-US" sz="1700" dirty="0">
                <a:solidFill>
                  <a:srgbClr val="0F4662"/>
                </a:solidFill>
                <a:latin typeface="Quicksand"/>
                <a:ea typeface="Quicksand"/>
                <a:cs typeface="Quicksand"/>
                <a:sym typeface="Quicksand"/>
              </a:rPr>
              <a:t>Training Set: 220k images</a:t>
            </a:r>
          </a:p>
          <a:p>
            <a:pPr marL="734139" lvl="2" indent="-244713" algn="l">
              <a:lnSpc>
                <a:spcPts val="2890"/>
              </a:lnSpc>
              <a:buFont typeface="Arial"/>
              <a:buChar char="⚬"/>
            </a:pPr>
            <a:r>
              <a:rPr lang="en-US" sz="1700" dirty="0">
                <a:solidFill>
                  <a:srgbClr val="0F4662"/>
                </a:solidFill>
                <a:latin typeface="Quicksand"/>
                <a:ea typeface="Quicksand"/>
                <a:cs typeface="Quicksand"/>
                <a:sym typeface="Quicksand"/>
              </a:rPr>
              <a:t>Test Set: 57.5k images (labels hidden for competition)</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Balance: Approximately balanced dataset to avoid classification bias.</a:t>
            </a:r>
          </a:p>
          <a:p>
            <a:pPr algn="l">
              <a:lnSpc>
                <a:spcPts val="2890"/>
              </a:lnSpc>
            </a:pPr>
            <a:r>
              <a:rPr lang="en-US" sz="1700" b="1" dirty="0">
                <a:solidFill>
                  <a:srgbClr val="0F4662"/>
                </a:solidFill>
                <a:latin typeface="Quicksand Bold"/>
                <a:ea typeface="Quicksand Bold"/>
                <a:cs typeface="Quicksand Bold"/>
                <a:sym typeface="Quicksand Bold"/>
              </a:rPr>
              <a:t>Reason for Selection:</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Patch-based approach aligns well with CNN feature extraction and Vision Transformer sequence modeling.</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High-quality staining and resolution allow extraction of rich color, texture, and structural features.</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Large dataset size supports deep learning model training without significant overfitting.</a:t>
            </a:r>
          </a:p>
          <a:p>
            <a:pPr marL="367069" lvl="1" indent="-183535" algn="l">
              <a:lnSpc>
                <a:spcPts val="2890"/>
              </a:lnSpc>
              <a:buFont typeface="Arial"/>
              <a:buChar char="•"/>
            </a:pPr>
            <a:r>
              <a:rPr lang="en-US" sz="1700" dirty="0">
                <a:solidFill>
                  <a:srgbClr val="0F4662"/>
                </a:solidFill>
                <a:latin typeface="Quicksand"/>
                <a:ea typeface="Quicksand"/>
                <a:cs typeface="Quicksand"/>
                <a:sym typeface="Quicksand"/>
              </a:rPr>
              <a:t>Widely used benchmark in medical imaging research, making results comparable to existing studies.</a:t>
            </a:r>
          </a:p>
          <a:p>
            <a:pPr marL="0" lvl="0" indent="0" algn="l">
              <a:lnSpc>
                <a:spcPts val="2890"/>
              </a:lnSpc>
            </a:pPr>
            <a:endParaRPr lang="en-US" sz="1700" dirty="0">
              <a:solidFill>
                <a:srgbClr val="0F4662"/>
              </a:solidFill>
              <a:latin typeface="Quicksand"/>
              <a:ea typeface="Quicksand"/>
              <a:cs typeface="Quicksand"/>
              <a:sym typeface="Quicksand"/>
            </a:endParaRPr>
          </a:p>
        </p:txBody>
      </p:sp>
      <p:pic>
        <p:nvPicPr>
          <p:cNvPr id="4" name="Picture 4"/>
          <p:cNvPicPr>
            <a:picLocks noChangeAspect="1"/>
          </p:cNvPicPr>
          <p:nvPr/>
        </p:nvPicPr>
        <p:blipFill>
          <a:blip r:embed="rId2"/>
          <a:stretch>
            <a:fillRect/>
          </a:stretch>
        </p:blipFill>
        <p:spPr>
          <a:xfrm>
            <a:off x="12024624" y="2395211"/>
            <a:ext cx="6499211" cy="506621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xmlns="" id="{DFA6E49E-DDCC-3D4E-6533-CEFE5E1F373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xmlns="" id="{5BA3EBCF-A99B-27F5-79D7-CC10AAFA87E8}"/>
              </a:ext>
            </a:extLst>
          </p:cNvPr>
          <p:cNvSpPr txBox="1"/>
          <p:nvPr/>
        </p:nvSpPr>
        <p:spPr>
          <a:xfrm>
            <a:off x="1028700" y="293919"/>
            <a:ext cx="11537525"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Snapshot – Guide Approval Email</a:t>
            </a:r>
          </a:p>
        </p:txBody>
      </p:sp>
      <p:pic>
        <p:nvPicPr>
          <p:cNvPr id="4" name="Picture 3">
            <a:extLst>
              <a:ext uri="{FF2B5EF4-FFF2-40B4-BE49-F238E27FC236}">
                <a16:creationId xmlns:a16="http://schemas.microsoft.com/office/drawing/2014/main" xmlns="" id="{45ADF59D-DC3B-8636-D412-7E7D51067A78}"/>
              </a:ext>
            </a:extLst>
          </p:cNvPr>
          <p:cNvPicPr>
            <a:picLocks noChangeAspect="1"/>
          </p:cNvPicPr>
          <p:nvPr/>
        </p:nvPicPr>
        <p:blipFill>
          <a:blip r:embed="rId2"/>
          <a:stretch>
            <a:fillRect/>
          </a:stretch>
        </p:blipFill>
        <p:spPr>
          <a:xfrm>
            <a:off x="381000" y="3924300"/>
            <a:ext cx="17547499" cy="2514951"/>
          </a:xfrm>
          <a:prstGeom prst="rect">
            <a:avLst/>
          </a:prstGeom>
        </p:spPr>
      </p:pic>
    </p:spTree>
    <p:extLst>
      <p:ext uri="{BB962C8B-B14F-4D97-AF65-F5344CB8AC3E}">
        <p14:creationId xmlns:p14="http://schemas.microsoft.com/office/powerpoint/2010/main" val="1219554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References</a:t>
            </a:r>
          </a:p>
        </p:txBody>
      </p:sp>
      <p:sp>
        <p:nvSpPr>
          <p:cNvPr id="3" name="TextBox 3"/>
          <p:cNvSpPr txBox="1"/>
          <p:nvPr/>
        </p:nvSpPr>
        <p:spPr>
          <a:xfrm>
            <a:off x="996855" y="1977033"/>
            <a:ext cx="16268700" cy="9294852"/>
          </a:xfrm>
          <a:prstGeom prst="rect">
            <a:avLst/>
          </a:prstGeom>
        </p:spPr>
        <p:txBody>
          <a:bodyPr wrap="square" lIns="0" tIns="0" rIns="0" bIns="0" rtlCol="0" anchor="t">
            <a:spAutoFit/>
          </a:bodyPr>
          <a:lstStyle/>
          <a:p>
            <a:pPr lvl="0"/>
            <a:r>
              <a:rPr lang="en-US" sz="1600" dirty="0" err="1"/>
              <a:t>Gholami</a:t>
            </a:r>
            <a:r>
              <a:rPr lang="en-US" sz="1600" dirty="0"/>
              <a:t>, E., </a:t>
            </a:r>
            <a:r>
              <a:rPr lang="en-US" sz="1600" dirty="0" err="1"/>
              <a:t>Kamel</a:t>
            </a:r>
            <a:r>
              <a:rPr lang="en-US" sz="1600" dirty="0"/>
              <a:t> </a:t>
            </a:r>
            <a:r>
              <a:rPr lang="en-US" sz="1600" dirty="0" err="1"/>
              <a:t>Tabbakh</a:t>
            </a:r>
            <a:r>
              <a:rPr lang="en-US" sz="1600" dirty="0"/>
              <a:t>, S., </a:t>
            </a:r>
            <a:r>
              <a:rPr lang="en-US" sz="1600" dirty="0" err="1"/>
              <a:t>Kheirabadi</a:t>
            </a:r>
            <a:r>
              <a:rPr lang="en-US" sz="1600" dirty="0"/>
              <a:t>, M. (2021). Increasing the accuracy in the diagnosis of stomach cancer based on color and lint features of tongue. </a:t>
            </a:r>
            <a:r>
              <a:rPr lang="en-US" sz="1600" i="1" dirty="0"/>
              <a:t>Biomedical Signal Processing and Control</a:t>
            </a:r>
            <a:r>
              <a:rPr lang="en-US" sz="1600" dirty="0"/>
              <a:t>, </a:t>
            </a:r>
            <a:r>
              <a:rPr lang="en-US" sz="1600" i="1" dirty="0"/>
              <a:t>69</a:t>
            </a:r>
            <a:r>
              <a:rPr lang="en-US" sz="1600" dirty="0"/>
              <a:t>. </a:t>
            </a:r>
            <a:r>
              <a:rPr lang="en-US" sz="1600" u="sng" dirty="0">
                <a:hlinkClick r:id="rId2"/>
              </a:rPr>
              <a:t>https://doi.org/10.1016/j.bspc.2021.102782</a:t>
            </a:r>
            <a:endParaRPr lang="en-IN" dirty="0"/>
          </a:p>
          <a:p>
            <a:r>
              <a:rPr lang="en-US" sz="1600" dirty="0"/>
              <a:t> </a:t>
            </a:r>
            <a:endParaRPr lang="en-IN" dirty="0"/>
          </a:p>
          <a:p>
            <a:pPr lvl="0"/>
            <a:r>
              <a:rPr lang="en-US" sz="1600" dirty="0"/>
              <a:t>Han, M., Zhao, S., Yin, H., Hu, G., </a:t>
            </a:r>
            <a:r>
              <a:rPr lang="en-US" sz="1600" dirty="0" err="1"/>
              <a:t>Ghadimi</a:t>
            </a:r>
            <a:r>
              <a:rPr lang="en-US" sz="1600" dirty="0"/>
              <a:t>, N. (2024). Timely detection of skin cancer: An AI-based approach on the basis of the integration of Echo State Network and adapted Seasons Optimization Algorithm. </a:t>
            </a:r>
            <a:r>
              <a:rPr lang="en-US" sz="1600" i="1" dirty="0"/>
              <a:t>Biomedical Signal Processing and Control</a:t>
            </a:r>
            <a:r>
              <a:rPr lang="en-US" sz="1600" dirty="0"/>
              <a:t>, </a:t>
            </a:r>
            <a:r>
              <a:rPr lang="en-US" sz="1600" i="1" dirty="0"/>
              <a:t>94</a:t>
            </a:r>
            <a:r>
              <a:rPr lang="en-US" sz="1600" dirty="0"/>
              <a:t>. </a:t>
            </a:r>
            <a:r>
              <a:rPr lang="en-US" sz="1600" u="sng" dirty="0">
                <a:hlinkClick r:id="rId3"/>
              </a:rPr>
              <a:t>https://doi.org/10.1016/j.bspc.2024.106324</a:t>
            </a:r>
            <a:endParaRPr lang="en-IN" dirty="0"/>
          </a:p>
          <a:p>
            <a:r>
              <a:rPr lang="en-US" sz="1600" dirty="0"/>
              <a:t> </a:t>
            </a:r>
            <a:endParaRPr lang="en-IN" dirty="0"/>
          </a:p>
          <a:p>
            <a:pPr lvl="0"/>
            <a:r>
              <a:rPr lang="en-US" sz="1600" dirty="0" err="1"/>
              <a:t>Javed</a:t>
            </a:r>
            <a:r>
              <a:rPr lang="en-US" sz="1600" dirty="0"/>
              <a:t>, R., Saba, T., </a:t>
            </a:r>
            <a:r>
              <a:rPr lang="en-US" sz="1600" dirty="0" err="1"/>
              <a:t>Alahmadi</a:t>
            </a:r>
            <a:r>
              <a:rPr lang="en-US" sz="1600" dirty="0"/>
              <a:t>, T., Al-</a:t>
            </a:r>
            <a:r>
              <a:rPr lang="en-US" sz="1600" dirty="0" err="1"/>
              <a:t>Otaibi</a:t>
            </a:r>
            <a:r>
              <a:rPr lang="en-US" sz="1600" dirty="0"/>
              <a:t>, S., </a:t>
            </a:r>
            <a:r>
              <a:rPr lang="en-US" sz="1600" dirty="0" err="1"/>
              <a:t>AlGhofaily</a:t>
            </a:r>
            <a:r>
              <a:rPr lang="en-US" sz="1600" dirty="0"/>
              <a:t>, B., </a:t>
            </a:r>
            <a:r>
              <a:rPr lang="en-US" sz="1600" dirty="0" err="1"/>
              <a:t>Rehman</a:t>
            </a:r>
            <a:r>
              <a:rPr lang="en-US" sz="1600" dirty="0"/>
              <a:t>, A. (2024). EfficientNetB1 Deep Learning Model for Microscopic Lung Cancer Lesion Detection and Classification Using Histopathological Images. </a:t>
            </a:r>
            <a:r>
              <a:rPr lang="en-US" sz="1600" i="1" dirty="0"/>
              <a:t>Computers, Materials and Continua</a:t>
            </a:r>
            <a:r>
              <a:rPr lang="en-US" sz="1600" dirty="0"/>
              <a:t>, </a:t>
            </a:r>
            <a:r>
              <a:rPr lang="en-US" sz="1600" i="1" dirty="0"/>
              <a:t>81</a:t>
            </a:r>
            <a:r>
              <a:rPr lang="en-US" sz="1600" dirty="0"/>
              <a:t>(1), 809-825. </a:t>
            </a:r>
            <a:r>
              <a:rPr lang="en-US" sz="1600" u="sng" dirty="0">
                <a:hlinkClick r:id="rId4"/>
              </a:rPr>
              <a:t>https://doi.org/10.32604/cmc.2024.052755</a:t>
            </a:r>
            <a:endParaRPr lang="en-IN" dirty="0"/>
          </a:p>
          <a:p>
            <a:r>
              <a:rPr lang="en-US" sz="1600" dirty="0"/>
              <a:t> </a:t>
            </a:r>
            <a:endParaRPr lang="en-IN" dirty="0"/>
          </a:p>
          <a:p>
            <a:pPr lvl="0"/>
            <a:r>
              <a:rPr lang="en-US" sz="1600" dirty="0" err="1"/>
              <a:t>Aksoy</a:t>
            </a:r>
            <a:r>
              <a:rPr lang="en-US" sz="1600" dirty="0"/>
              <a:t>, Z., </a:t>
            </a:r>
            <a:r>
              <a:rPr lang="en-US" sz="1600" dirty="0" err="1"/>
              <a:t>Baran</a:t>
            </a:r>
            <a:r>
              <a:rPr lang="en-US" sz="1600" dirty="0"/>
              <a:t> Il, D., </a:t>
            </a:r>
            <a:r>
              <a:rPr lang="en-US" sz="1600" dirty="0" err="1"/>
              <a:t>Celik</a:t>
            </a:r>
            <a:r>
              <a:rPr lang="en-US" sz="1600" dirty="0"/>
              <a:t>, D., </a:t>
            </a:r>
            <a:r>
              <a:rPr lang="en-US" sz="1600" dirty="0" err="1"/>
              <a:t>Sengun</a:t>
            </a:r>
            <a:r>
              <a:rPr lang="en-US" sz="1600" dirty="0"/>
              <a:t>, D., </a:t>
            </a:r>
            <a:r>
              <a:rPr lang="en-US" sz="1600" dirty="0" err="1"/>
              <a:t>Unal</a:t>
            </a:r>
            <a:r>
              <a:rPr lang="en-US" sz="1600" dirty="0"/>
              <a:t>, M., </a:t>
            </a:r>
            <a:r>
              <a:rPr lang="en-US" sz="1600" dirty="0" err="1"/>
              <a:t>Irem</a:t>
            </a:r>
            <a:r>
              <a:rPr lang="en-US" sz="1600" dirty="0"/>
              <a:t> Kaya, S., </a:t>
            </a:r>
            <a:r>
              <a:rPr lang="en-US" sz="1600" dirty="0" err="1"/>
              <a:t>Yilmazer</a:t>
            </a:r>
            <a:r>
              <a:rPr lang="en-US" sz="1600" dirty="0"/>
              <a:t>, A., </a:t>
            </a:r>
            <a:r>
              <a:rPr lang="en-US" sz="1600" dirty="0" err="1"/>
              <a:t>Ozkan</a:t>
            </a:r>
            <a:r>
              <a:rPr lang="en-US" sz="1600" dirty="0"/>
              <a:t>, S. A. (2024). Bridging the gap: Advanced biosensor technologies for early-stage oral cancer diagnosis based on biomarker detection. </a:t>
            </a:r>
            <a:r>
              <a:rPr lang="en-US" sz="1600" i="1" dirty="0" err="1"/>
              <a:t>TrAC</a:t>
            </a:r>
            <a:r>
              <a:rPr lang="en-US" sz="1600" i="1" dirty="0"/>
              <a:t> Trends in Analytical Chemistry</a:t>
            </a:r>
            <a:r>
              <a:rPr lang="en-US" sz="1600" dirty="0"/>
              <a:t>, </a:t>
            </a:r>
            <a:r>
              <a:rPr lang="en-US" sz="1600" i="1" dirty="0"/>
              <a:t>180</a:t>
            </a:r>
            <a:r>
              <a:rPr lang="en-US" sz="1600" dirty="0"/>
              <a:t>. </a:t>
            </a:r>
            <a:r>
              <a:rPr lang="en-US" sz="1600" u="sng" dirty="0">
                <a:hlinkClick r:id="rId5"/>
              </a:rPr>
              <a:t>https://doi.org/10.1016/j.trac.2024.117923</a:t>
            </a:r>
            <a:endParaRPr lang="en-IN" dirty="0"/>
          </a:p>
          <a:p>
            <a:r>
              <a:rPr lang="en-US" sz="1600" dirty="0"/>
              <a:t> </a:t>
            </a:r>
            <a:endParaRPr lang="en-IN" dirty="0"/>
          </a:p>
          <a:p>
            <a:pPr lvl="0"/>
            <a:r>
              <a:rPr lang="en-US" sz="1600" dirty="0"/>
              <a:t>Zhou, F., Fu, J., Wu, N., Liu, Y., </a:t>
            </a:r>
            <a:r>
              <a:rPr lang="en-US" sz="1600" dirty="0" err="1"/>
              <a:t>Xie</a:t>
            </a:r>
            <a:r>
              <a:rPr lang="en-US" sz="1600" dirty="0"/>
              <a:t>, Y., Zhou, X. (2024). The recovery of endoscopic activity and cancer detection after the COVID-19 pandemic. </a:t>
            </a:r>
            <a:r>
              <a:rPr lang="en-US" sz="1600" i="1" dirty="0" err="1"/>
              <a:t>Heliyon</a:t>
            </a:r>
            <a:r>
              <a:rPr lang="en-US" sz="1600" dirty="0"/>
              <a:t>, </a:t>
            </a:r>
            <a:r>
              <a:rPr lang="en-US" sz="1600" i="1" dirty="0"/>
              <a:t>10</a:t>
            </a:r>
            <a:r>
              <a:rPr lang="en-US" sz="1600" dirty="0"/>
              <a:t>(15). </a:t>
            </a:r>
            <a:r>
              <a:rPr lang="en-US" sz="1600" u="sng" dirty="0">
                <a:hlinkClick r:id="rId6"/>
              </a:rPr>
              <a:t>https://doi.org/10.1016/j.heliyon.2024.e35076</a:t>
            </a:r>
            <a:endParaRPr lang="en-IN" dirty="0"/>
          </a:p>
          <a:p>
            <a:r>
              <a:rPr lang="en-US" sz="1600" dirty="0"/>
              <a:t> </a:t>
            </a:r>
            <a:endParaRPr lang="en-IN" dirty="0"/>
          </a:p>
          <a:p>
            <a:pPr lvl="0"/>
            <a:r>
              <a:rPr lang="en-US" sz="1600" dirty="0"/>
              <a:t>Dahl Hue, Amalie, et al. "Artificial intelligence-aided data mining of medical records for cancer detection and screening." </a:t>
            </a:r>
            <a:r>
              <a:rPr lang="en-US" sz="1600" i="1" dirty="0"/>
              <a:t>The Lancet Oncology</a:t>
            </a:r>
            <a:r>
              <a:rPr lang="en-US" sz="1600" dirty="0"/>
              <a:t>, vol. 25, no. 12, 2024, pp. 694-703, </a:t>
            </a:r>
            <a:r>
              <a:rPr lang="en-US" sz="1600" u="sng" dirty="0">
                <a:hlinkClick r:id="rId7"/>
              </a:rPr>
              <a:t>https://doi.org/10.1016/S1470-2045(24)00277-8</a:t>
            </a:r>
            <a:r>
              <a:rPr lang="en-US" sz="1600" dirty="0"/>
              <a:t>.</a:t>
            </a:r>
            <a:endParaRPr lang="en-IN" dirty="0"/>
          </a:p>
          <a:p>
            <a:r>
              <a:rPr lang="en-US" sz="1600" dirty="0"/>
              <a:t> </a:t>
            </a:r>
            <a:endParaRPr lang="en-IN" dirty="0"/>
          </a:p>
          <a:p>
            <a:pPr lvl="0"/>
            <a:r>
              <a:rPr lang="en-US" sz="1600" dirty="0" err="1"/>
              <a:t>Sado</a:t>
            </a:r>
            <a:r>
              <a:rPr lang="en-US" sz="1600" dirty="0"/>
              <a:t>, I., </a:t>
            </a:r>
            <a:r>
              <a:rPr lang="en-US" sz="1600" dirty="0" err="1"/>
              <a:t>Fippo</a:t>
            </a:r>
            <a:r>
              <a:rPr lang="en-US" sz="1600" dirty="0"/>
              <a:t> </a:t>
            </a:r>
            <a:r>
              <a:rPr lang="en-US" sz="1600" dirty="0" err="1"/>
              <a:t>Fitime</a:t>
            </a:r>
            <a:r>
              <a:rPr lang="en-US" sz="1600" dirty="0"/>
              <a:t>, L., </a:t>
            </a:r>
            <a:r>
              <a:rPr lang="en-US" sz="1600" dirty="0" err="1"/>
              <a:t>Pelap</a:t>
            </a:r>
            <a:r>
              <a:rPr lang="en-US" sz="1600" dirty="0"/>
              <a:t>, G., </a:t>
            </a:r>
            <a:r>
              <a:rPr lang="en-US" sz="1600" dirty="0" err="1"/>
              <a:t>Tinku</a:t>
            </a:r>
            <a:r>
              <a:rPr lang="en-US" sz="1600" dirty="0"/>
              <a:t>, C., </a:t>
            </a:r>
            <a:r>
              <a:rPr lang="en-US" sz="1600" dirty="0" err="1"/>
              <a:t>Meudje</a:t>
            </a:r>
            <a:r>
              <a:rPr lang="en-US" sz="1600" dirty="0"/>
              <a:t>, G., </a:t>
            </a:r>
            <a:r>
              <a:rPr lang="en-US" sz="1600" dirty="0" err="1"/>
              <a:t>Bouteou</a:t>
            </a:r>
            <a:r>
              <a:rPr lang="en-US" sz="1600" dirty="0"/>
              <a:t>, T. (2024). Early multi-cancer detection through deep learning: An anomaly detection approach using </a:t>
            </a:r>
            <a:r>
              <a:rPr lang="en-US" sz="1600" dirty="0" err="1"/>
              <a:t>Variational</a:t>
            </a:r>
            <a:r>
              <a:rPr lang="en-US" sz="1600" dirty="0"/>
              <a:t> </a:t>
            </a:r>
            <a:r>
              <a:rPr lang="en-US" sz="1600" dirty="0" err="1"/>
              <a:t>Autoencoder</a:t>
            </a:r>
            <a:r>
              <a:rPr lang="en-US" sz="1600" dirty="0"/>
              <a:t>. </a:t>
            </a:r>
            <a:r>
              <a:rPr lang="en-US" sz="1600" i="1" dirty="0"/>
              <a:t>Journal of Biomedical Informatics</a:t>
            </a:r>
            <a:r>
              <a:rPr lang="en-US" sz="1600" dirty="0"/>
              <a:t>, </a:t>
            </a:r>
            <a:r>
              <a:rPr lang="en-US" sz="1600" i="1" dirty="0"/>
              <a:t>160</a:t>
            </a:r>
            <a:r>
              <a:rPr lang="en-US" sz="1600" dirty="0"/>
              <a:t>. </a:t>
            </a:r>
            <a:r>
              <a:rPr lang="en-US" sz="1600" u="sng" dirty="0">
                <a:hlinkClick r:id="rId8"/>
              </a:rPr>
              <a:t>https://doi.org/10.1016/j.jbi.2024.104751</a:t>
            </a:r>
            <a:endParaRPr lang="en-IN" dirty="0"/>
          </a:p>
          <a:p>
            <a:r>
              <a:rPr lang="en-US" sz="1600" dirty="0"/>
              <a:t> </a:t>
            </a:r>
            <a:endParaRPr lang="en-IN" dirty="0"/>
          </a:p>
          <a:p>
            <a:pPr lvl="0"/>
            <a:r>
              <a:rPr lang="en-US" sz="1600" dirty="0"/>
              <a:t>Sultana, F., &amp; Ghosh, A. (2025). Exosome: The hidden messengers in cancer detection and immunotherapy. </a:t>
            </a:r>
            <a:r>
              <a:rPr lang="en-US" sz="1600" i="1" dirty="0"/>
              <a:t>Urologic Oncology: Seminars and Original Investigations</a:t>
            </a:r>
            <a:r>
              <a:rPr lang="en-US" sz="1600" dirty="0"/>
              <a:t>, </a:t>
            </a:r>
            <a:r>
              <a:rPr lang="en-US" sz="1600" i="1" dirty="0"/>
              <a:t>43</a:t>
            </a:r>
            <a:r>
              <a:rPr lang="en-US" sz="1600" dirty="0"/>
              <a:t>(11), 609-627. </a:t>
            </a:r>
            <a:r>
              <a:rPr lang="en-US" sz="1600" u="sng" dirty="0">
                <a:hlinkClick r:id="rId9"/>
              </a:rPr>
              <a:t>https://doi.org/10.1016/j.urolonc.2025.07.006</a:t>
            </a:r>
            <a:endParaRPr lang="en-IN" dirty="0"/>
          </a:p>
          <a:p>
            <a:r>
              <a:rPr lang="en-US" sz="1600" dirty="0"/>
              <a:t> </a:t>
            </a:r>
            <a:endParaRPr lang="en-IN" sz="1400" dirty="0"/>
          </a:p>
          <a:p>
            <a:pPr lvl="0"/>
            <a:r>
              <a:rPr lang="en-US" sz="1600" dirty="0" err="1"/>
              <a:t>Yucel</a:t>
            </a:r>
            <a:r>
              <a:rPr lang="en-US" sz="1600" dirty="0"/>
              <a:t>, M., </a:t>
            </a:r>
            <a:r>
              <a:rPr lang="en-US" sz="1600" dirty="0" err="1"/>
              <a:t>Onder</a:t>
            </a:r>
            <a:r>
              <a:rPr lang="en-US" sz="1600" dirty="0"/>
              <a:t>, A., Kurt, T., </a:t>
            </a:r>
            <a:r>
              <a:rPr lang="en-US" sz="1600" dirty="0" err="1"/>
              <a:t>Keles</a:t>
            </a:r>
            <a:r>
              <a:rPr lang="en-US" sz="1600" dirty="0"/>
              <a:t>, B., </a:t>
            </a:r>
            <a:r>
              <a:rPr lang="en-US" sz="1600" dirty="0" err="1"/>
              <a:t>Beyaz</a:t>
            </a:r>
            <a:r>
              <a:rPr lang="en-US" sz="1600" dirty="0"/>
              <a:t>, M., </a:t>
            </a:r>
            <a:r>
              <a:rPr lang="en-US" sz="1600" dirty="0" err="1"/>
              <a:t>Karadag</a:t>
            </a:r>
            <a:r>
              <a:rPr lang="en-US" sz="1600" dirty="0"/>
              <a:t>, Y., </a:t>
            </a:r>
            <a:r>
              <a:rPr lang="en-US" sz="1600" dirty="0" err="1"/>
              <a:t>Yasyerli</a:t>
            </a:r>
            <a:r>
              <a:rPr lang="en-US" sz="1600" dirty="0"/>
              <a:t>, I., </a:t>
            </a:r>
            <a:r>
              <a:rPr lang="en-US" sz="1600" dirty="0" err="1"/>
              <a:t>Celik</a:t>
            </a:r>
            <a:r>
              <a:rPr lang="en-US" sz="1600" dirty="0"/>
              <a:t>, I., </a:t>
            </a:r>
            <a:r>
              <a:rPr lang="en-US" sz="1600" dirty="0" err="1"/>
              <a:t>Sema</a:t>
            </a:r>
            <a:r>
              <a:rPr lang="en-US" sz="1600" dirty="0"/>
              <a:t>, F., </a:t>
            </a:r>
            <a:r>
              <a:rPr lang="en-US" sz="1600" dirty="0" err="1"/>
              <a:t>Tetik</a:t>
            </a:r>
            <a:r>
              <a:rPr lang="en-US" sz="1600" dirty="0"/>
              <a:t>, S., </a:t>
            </a:r>
            <a:r>
              <a:rPr lang="en-US" sz="1600" dirty="0" err="1"/>
              <a:t>Dinckal</a:t>
            </a:r>
            <a:r>
              <a:rPr lang="en-US" sz="1600" dirty="0"/>
              <a:t>, S., </a:t>
            </a:r>
            <a:r>
              <a:rPr lang="en-US" sz="1600" dirty="0" err="1"/>
              <a:t>Karabacak</a:t>
            </a:r>
            <a:r>
              <a:rPr lang="en-US" sz="1600" dirty="0"/>
              <a:t>, S., </a:t>
            </a:r>
            <a:r>
              <a:rPr lang="en-US" sz="1600" dirty="0" err="1"/>
              <a:t>Alagappan</a:t>
            </a:r>
            <a:r>
              <a:rPr lang="en-US" sz="1600" dirty="0"/>
              <a:t>, P., </a:t>
            </a:r>
            <a:r>
              <a:rPr lang="en-US" sz="1600" dirty="0" err="1"/>
              <a:t>Liedberg</a:t>
            </a:r>
            <a:r>
              <a:rPr lang="en-US" sz="1600" dirty="0"/>
              <a:t>, B., </a:t>
            </a:r>
            <a:r>
              <a:rPr lang="en-US" sz="1600" dirty="0" err="1"/>
              <a:t>Hakan</a:t>
            </a:r>
            <a:r>
              <a:rPr lang="en-US" sz="1600" dirty="0"/>
              <a:t> </a:t>
            </a:r>
            <a:r>
              <a:rPr lang="en-US" sz="1600" dirty="0" err="1"/>
              <a:t>Yildiz</a:t>
            </a:r>
            <a:r>
              <a:rPr lang="en-US" sz="1600" dirty="0"/>
              <a:t>, U. (2025). Digital sensing technologies in cancer care: A new era in early detection and personalized diagnosis. </a:t>
            </a:r>
            <a:r>
              <a:rPr lang="en-US" sz="1600" i="1" dirty="0"/>
              <a:t>Biosensors and Bioelectronics: X</a:t>
            </a:r>
            <a:r>
              <a:rPr lang="en-US" sz="1600" dirty="0"/>
              <a:t>, </a:t>
            </a:r>
            <a:r>
              <a:rPr lang="en-US" sz="1600" i="1" dirty="0"/>
              <a:t>26</a:t>
            </a:r>
            <a:r>
              <a:rPr lang="en-US" sz="1600" dirty="0"/>
              <a:t>. </a:t>
            </a:r>
            <a:r>
              <a:rPr lang="en-US" sz="1600" u="sng" dirty="0">
                <a:hlinkClick r:id="rId10"/>
              </a:rPr>
              <a:t>https://doi.org/10.1016/j.biosx.2025.100651</a:t>
            </a:r>
            <a:endParaRPr lang="en-IN" dirty="0"/>
          </a:p>
          <a:p>
            <a:r>
              <a:rPr lang="en-US" sz="1600" dirty="0"/>
              <a:t> </a:t>
            </a:r>
            <a:endParaRPr lang="en-US" sz="1600" dirty="0" smtClean="0"/>
          </a:p>
          <a:p>
            <a:pPr lvl="0"/>
            <a:r>
              <a:rPr lang="en-US" sz="1400" dirty="0" err="1"/>
              <a:t>KalaiSelvi</a:t>
            </a:r>
            <a:r>
              <a:rPr lang="en-US" sz="1400" dirty="0"/>
              <a:t>, B., </a:t>
            </a:r>
            <a:r>
              <a:rPr lang="en-US" sz="1400" dirty="0" err="1"/>
              <a:t>Anandan</a:t>
            </a:r>
            <a:r>
              <a:rPr lang="en-US" sz="1400" dirty="0"/>
              <a:t>, P., </a:t>
            </a:r>
            <a:r>
              <a:rPr lang="en-US" sz="1400" dirty="0" err="1"/>
              <a:t>Veerappampalayam</a:t>
            </a:r>
            <a:r>
              <a:rPr lang="en-US" sz="1400" dirty="0"/>
              <a:t> </a:t>
            </a:r>
            <a:r>
              <a:rPr lang="en-US" sz="1400" dirty="0" err="1"/>
              <a:t>Easwaramoorthy</a:t>
            </a:r>
            <a:r>
              <a:rPr lang="en-US" sz="1400" dirty="0"/>
              <a:t>, S., Cho, J. (2025). </a:t>
            </a:r>
            <a:r>
              <a:rPr lang="en-US" sz="1400" dirty="0" err="1"/>
              <a:t>IoT</a:t>
            </a:r>
            <a:r>
              <a:rPr lang="en-US" sz="1400" dirty="0"/>
              <a:t>-driven cancer prediction: Leveraging AI for early detection of protein structure variations. </a:t>
            </a:r>
            <a:r>
              <a:rPr lang="en-US" sz="1400" i="1" dirty="0"/>
              <a:t>Alexandria Engineering Journal</a:t>
            </a:r>
            <a:r>
              <a:rPr lang="en-US" sz="1400" dirty="0"/>
              <a:t>, </a:t>
            </a:r>
            <a:r>
              <a:rPr lang="en-US" sz="1400" i="1" dirty="0"/>
              <a:t>118</a:t>
            </a:r>
            <a:r>
              <a:rPr lang="en-US" sz="1400" dirty="0"/>
              <a:t>, 21-35. </a:t>
            </a:r>
            <a:r>
              <a:rPr lang="en-US" sz="1400" u="sng" dirty="0">
                <a:hlinkClick r:id="rId11"/>
              </a:rPr>
              <a:t>https://doi.org/10.1016/j.aej.2025.01.038</a:t>
            </a:r>
            <a:endParaRPr lang="en-IN" sz="1600" dirty="0"/>
          </a:p>
          <a:p>
            <a:r>
              <a:rPr lang="en-US" sz="1400" dirty="0"/>
              <a:t> </a:t>
            </a:r>
            <a:endParaRPr lang="en-IN" sz="1600" dirty="0"/>
          </a:p>
          <a:p>
            <a:r>
              <a:rPr lang="en-US" sz="1400" dirty="0"/>
              <a:t> </a:t>
            </a:r>
            <a:endParaRPr lang="en-IN" sz="1200" dirty="0"/>
          </a:p>
          <a:p>
            <a:pPr lvl="0"/>
            <a:r>
              <a:rPr lang="en-US" sz="1400" dirty="0"/>
              <a:t>Imai, M., Nakamura, Y., &amp; Yoshino, T. (2025). Transforming cancer screening: the potential of multi-cancer early detection (MCED) technologies. </a:t>
            </a:r>
            <a:r>
              <a:rPr lang="en-US" sz="1400" i="1" dirty="0"/>
              <a:t>International journal of clinical oncology</a:t>
            </a:r>
            <a:r>
              <a:rPr lang="en-US" sz="1400" dirty="0"/>
              <a:t>, </a:t>
            </a:r>
            <a:r>
              <a:rPr lang="en-US" sz="1400" i="1" dirty="0"/>
              <a:t>30</a:t>
            </a:r>
            <a:r>
              <a:rPr lang="en-US" sz="1400" dirty="0"/>
              <a:t>(2), 180–193. </a:t>
            </a:r>
            <a:r>
              <a:rPr lang="en-US" sz="1400" u="sng" dirty="0">
                <a:hlinkClick r:id="rId12"/>
              </a:rPr>
              <a:t>https://doi.org/10.1007/s10147-025-02694-5</a:t>
            </a:r>
            <a:endParaRPr lang="en-IN" sz="1600" dirty="0"/>
          </a:p>
          <a:p>
            <a:r>
              <a:rPr lang="en-US" sz="1400" dirty="0"/>
              <a:t>  </a:t>
            </a:r>
            <a:endParaRPr lang="en-IN" sz="1600" dirty="0"/>
          </a:p>
          <a:p>
            <a:r>
              <a:rPr lang="en-US" sz="1400" dirty="0"/>
              <a:t> </a:t>
            </a:r>
            <a:endParaRPr lang="en-IN" sz="1600" dirty="0"/>
          </a:p>
          <a:p>
            <a:r>
              <a:rPr lang="en-US" sz="1400" dirty="0"/>
              <a:t> </a:t>
            </a:r>
            <a:endParaRPr lang="en-IN" sz="1600" dirty="0"/>
          </a:p>
          <a:p>
            <a:endParaRPr lang="en-IN" sz="1400" dirty="0"/>
          </a:p>
          <a:p>
            <a:r>
              <a:rPr lang="en-US" sz="1600" dirty="0"/>
              <a:t> </a:t>
            </a:r>
            <a:endParaRPr lang="en-IN" dirty="0"/>
          </a:p>
          <a:p>
            <a:r>
              <a:rPr lang="en-US" sz="1600" dirty="0"/>
              <a:t> </a:t>
            </a:r>
            <a:endParaRPr lang="en-I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References</a:t>
            </a:r>
          </a:p>
        </p:txBody>
      </p:sp>
      <p:sp>
        <p:nvSpPr>
          <p:cNvPr id="3" name="TextBox 3"/>
          <p:cNvSpPr txBox="1"/>
          <p:nvPr/>
        </p:nvSpPr>
        <p:spPr>
          <a:xfrm>
            <a:off x="1011640" y="1943100"/>
            <a:ext cx="16268700" cy="8617744"/>
          </a:xfrm>
          <a:prstGeom prst="rect">
            <a:avLst/>
          </a:prstGeom>
        </p:spPr>
        <p:txBody>
          <a:bodyPr wrap="square" lIns="0" tIns="0" rIns="0" bIns="0" rtlCol="0" anchor="t">
            <a:spAutoFit/>
          </a:bodyPr>
          <a:lstStyle/>
          <a:p>
            <a:endParaRPr lang="en-IN" sz="1400" dirty="0"/>
          </a:p>
          <a:p>
            <a:pPr lvl="0"/>
            <a:r>
              <a:rPr lang="en-US" sz="1600" dirty="0" err="1"/>
              <a:t>Cai</a:t>
            </a:r>
            <a:r>
              <a:rPr lang="en-US" sz="1600" dirty="0"/>
              <a:t>, G., </a:t>
            </a:r>
            <a:r>
              <a:rPr lang="en-US" sz="1600" dirty="0" err="1"/>
              <a:t>Cai</a:t>
            </a:r>
            <a:r>
              <a:rPr lang="en-US" sz="1600" dirty="0"/>
              <a:t>, Y., Zhang, Z., Cao, Y., Wu, L., </a:t>
            </a:r>
            <a:r>
              <a:rPr lang="en-US" sz="1600" dirty="0" err="1"/>
              <a:t>Ergu</a:t>
            </a:r>
            <a:r>
              <a:rPr lang="en-US" sz="1600" dirty="0"/>
              <a:t>, D., Liao, Z., Zhao, Y. (2025). Medical artificial intelligence for early detection of lung cancer: A survey. </a:t>
            </a:r>
            <a:r>
              <a:rPr lang="en-US" sz="1600" i="1" dirty="0"/>
              <a:t>Engineering Applications of Artificial Intelligence</a:t>
            </a:r>
            <a:r>
              <a:rPr lang="en-US" sz="1600" dirty="0"/>
              <a:t>, </a:t>
            </a:r>
            <a:r>
              <a:rPr lang="en-US" sz="1600" i="1" dirty="0"/>
              <a:t>159</a:t>
            </a:r>
            <a:r>
              <a:rPr lang="en-US" sz="1600" dirty="0"/>
              <a:t>. </a:t>
            </a:r>
            <a:r>
              <a:rPr lang="en-US" sz="1600" u="sng" dirty="0">
                <a:hlinkClick r:id="rId2"/>
              </a:rPr>
              <a:t>https://doi.org/10.1016/j.engappai.2025.111577</a:t>
            </a:r>
            <a:endParaRPr lang="en-IN" dirty="0"/>
          </a:p>
          <a:p>
            <a:r>
              <a:rPr lang="en-US" sz="1600" dirty="0"/>
              <a:t> </a:t>
            </a:r>
            <a:endParaRPr lang="en-IN" dirty="0"/>
          </a:p>
          <a:p>
            <a:pPr lvl="0"/>
            <a:r>
              <a:rPr lang="en-US" sz="1600" dirty="0" err="1"/>
              <a:t>Saasa</a:t>
            </a:r>
            <a:r>
              <a:rPr lang="en-US" sz="1600" dirty="0"/>
              <a:t>, V., </a:t>
            </a:r>
            <a:r>
              <a:rPr lang="en-US" sz="1600" dirty="0" err="1"/>
              <a:t>Chibagidi</a:t>
            </a:r>
            <a:r>
              <a:rPr lang="en-US" sz="1600" dirty="0"/>
              <a:t>, R., </a:t>
            </a:r>
            <a:r>
              <a:rPr lang="en-US" sz="1600" dirty="0" err="1"/>
              <a:t>Ipileng</a:t>
            </a:r>
            <a:r>
              <a:rPr lang="en-US" sz="1600" dirty="0"/>
              <a:t>, K., </a:t>
            </a:r>
            <a:r>
              <a:rPr lang="en-US" sz="1600" dirty="0" err="1"/>
              <a:t>Feleni</a:t>
            </a:r>
            <a:r>
              <a:rPr lang="en-US" sz="1600" dirty="0"/>
              <a:t>, U. (2025). Advances in cancer detection: A review on electrochemical biosensor technologies. </a:t>
            </a:r>
            <a:r>
              <a:rPr lang="en-US" sz="1600" i="1" dirty="0"/>
              <a:t>Sensing and Bio-Sensing Research</a:t>
            </a:r>
            <a:r>
              <a:rPr lang="en-US" sz="1600" dirty="0"/>
              <a:t>, </a:t>
            </a:r>
            <a:r>
              <a:rPr lang="en-US" sz="1600" i="1" dirty="0"/>
              <a:t>49</a:t>
            </a:r>
            <a:r>
              <a:rPr lang="en-US" sz="1600" dirty="0"/>
              <a:t>. </a:t>
            </a:r>
            <a:r>
              <a:rPr lang="en-US" sz="1600" u="sng" dirty="0">
                <a:hlinkClick r:id="rId3"/>
              </a:rPr>
              <a:t>https://doi.org/10.1016/j.sbsr.2025.100826</a:t>
            </a:r>
            <a:endParaRPr lang="en-IN" dirty="0"/>
          </a:p>
          <a:p>
            <a:r>
              <a:rPr lang="en-US" sz="1600" dirty="0"/>
              <a:t> </a:t>
            </a:r>
            <a:endParaRPr lang="en-IN" sz="1400" dirty="0"/>
          </a:p>
          <a:p>
            <a:pPr lvl="0"/>
            <a:r>
              <a:rPr lang="en-US" sz="1600" dirty="0"/>
              <a:t>Xu, Y., Zhu, S., Xia, C., Yu, H., Shi, S., Chen, K., He, Y., Deng, C., </a:t>
            </a:r>
            <a:r>
              <a:rPr lang="en-US" sz="1600" dirty="0" err="1"/>
              <a:t>Jin</a:t>
            </a:r>
            <a:r>
              <a:rPr lang="en-US" sz="1600" dirty="0"/>
              <a:t>, H., Liu, J., Fitzgerald, R., </a:t>
            </a:r>
            <a:r>
              <a:rPr lang="en-US" sz="1600" dirty="0" err="1"/>
              <a:t>Basu</a:t>
            </a:r>
            <a:r>
              <a:rPr lang="en-US" sz="1600" dirty="0"/>
              <a:t>, P., Chen, W. (2025). Liquid biopsy-based multi-cancer early detection: an exploration road from evidence to implementation. </a:t>
            </a:r>
            <a:r>
              <a:rPr lang="en-US" sz="1600" i="1" dirty="0"/>
              <a:t>Science Bulletin</a:t>
            </a:r>
            <a:r>
              <a:rPr lang="en-US" sz="1600" dirty="0"/>
              <a:t>, </a:t>
            </a:r>
            <a:r>
              <a:rPr lang="en-US" sz="1600" i="1" dirty="0"/>
              <a:t>70</a:t>
            </a:r>
            <a:r>
              <a:rPr lang="en-US" sz="1600" dirty="0"/>
              <a:t>(17), 2852-2867. </a:t>
            </a:r>
            <a:r>
              <a:rPr lang="en-US" sz="1600" u="sng" dirty="0">
                <a:hlinkClick r:id="rId4"/>
              </a:rPr>
              <a:t>https://doi.org/10.1016/j.scib.2025.06.030</a:t>
            </a:r>
            <a:endParaRPr lang="en-IN" dirty="0"/>
          </a:p>
          <a:p>
            <a:r>
              <a:rPr lang="en-US" sz="1600" dirty="0"/>
              <a:t> </a:t>
            </a:r>
            <a:endParaRPr lang="en-IN" sz="1400" dirty="0"/>
          </a:p>
          <a:p>
            <a:pPr lvl="0"/>
            <a:r>
              <a:rPr lang="en-US" sz="1600" dirty="0"/>
              <a:t>Kaur, B., Kumar, S., Kumar, B. (2022). Recent advancements in optical biosensors for cancer detection. </a:t>
            </a:r>
            <a:r>
              <a:rPr lang="en-US" sz="1600" i="1" dirty="0"/>
              <a:t>Biosensors and Bioelectronics</a:t>
            </a:r>
            <a:r>
              <a:rPr lang="en-US" sz="1600" dirty="0"/>
              <a:t>, </a:t>
            </a:r>
            <a:r>
              <a:rPr lang="en-US" sz="1600" i="1" dirty="0"/>
              <a:t>197</a:t>
            </a:r>
            <a:r>
              <a:rPr lang="en-US" sz="1600" dirty="0"/>
              <a:t>. </a:t>
            </a:r>
            <a:r>
              <a:rPr lang="en-US" sz="1600" u="sng" dirty="0">
                <a:hlinkClick r:id="rId5"/>
              </a:rPr>
              <a:t>https://doi.org/10.1016/j.bios.2021.113805</a:t>
            </a:r>
            <a:endParaRPr lang="en-IN" dirty="0"/>
          </a:p>
          <a:p>
            <a:r>
              <a:rPr lang="en-US" sz="1600" dirty="0"/>
              <a:t> </a:t>
            </a:r>
            <a:endParaRPr lang="en-IN" sz="1400" dirty="0"/>
          </a:p>
          <a:p>
            <a:pPr lvl="0"/>
            <a:r>
              <a:rPr lang="en-US" sz="1600" dirty="0"/>
              <a:t>Yao, I. Z., Dong, M., Hwang, W. K. (2025). Deep Learning Applications in Clinical Cancer Detection: A Review of Implementation Challenges and Solutions. </a:t>
            </a:r>
            <a:r>
              <a:rPr lang="en-US" sz="1600" i="1" dirty="0"/>
              <a:t>Mayo Clinic Proceedings: Digital Health</a:t>
            </a:r>
            <a:r>
              <a:rPr lang="en-US" sz="1600" dirty="0"/>
              <a:t>, </a:t>
            </a:r>
            <a:r>
              <a:rPr lang="en-US" sz="1600" i="1" dirty="0"/>
              <a:t>3</a:t>
            </a:r>
            <a:r>
              <a:rPr lang="en-US" sz="1600" dirty="0"/>
              <a:t>(3). </a:t>
            </a:r>
            <a:r>
              <a:rPr lang="en-US" sz="1600" u="sng" dirty="0">
                <a:hlinkClick r:id="rId6"/>
              </a:rPr>
              <a:t>https://doi.org/10.1016/j.mcpdig.2025.100253</a:t>
            </a:r>
            <a:endParaRPr lang="en-IN" dirty="0"/>
          </a:p>
          <a:p>
            <a:r>
              <a:rPr lang="en-US" sz="1600" dirty="0"/>
              <a:t> </a:t>
            </a:r>
            <a:endParaRPr lang="en-IN" sz="1400" dirty="0"/>
          </a:p>
          <a:p>
            <a:pPr lvl="0"/>
            <a:r>
              <a:rPr lang="en-US" sz="1600" dirty="0"/>
              <a:t>Fitzgerald, R.C., Antoniou, A.C., </a:t>
            </a:r>
            <a:r>
              <a:rPr lang="en-US" sz="1600" dirty="0" err="1"/>
              <a:t>Fruk</a:t>
            </a:r>
            <a:r>
              <a:rPr lang="en-US" sz="1600" dirty="0"/>
              <a:t>, L. </a:t>
            </a:r>
            <a:r>
              <a:rPr lang="en-US" sz="1600" i="1" dirty="0"/>
              <a:t>et al.</a:t>
            </a:r>
            <a:r>
              <a:rPr lang="en-US" sz="1600" dirty="0"/>
              <a:t> The future of early cancer detection. </a:t>
            </a:r>
            <a:r>
              <a:rPr lang="en-US" sz="1600" i="1" dirty="0"/>
              <a:t>Nat Med</a:t>
            </a:r>
            <a:r>
              <a:rPr lang="en-US" sz="1600" dirty="0"/>
              <a:t> </a:t>
            </a:r>
            <a:r>
              <a:rPr lang="en-US" sz="1600" b="1" dirty="0"/>
              <a:t>28</a:t>
            </a:r>
            <a:r>
              <a:rPr lang="en-US" sz="1600" dirty="0"/>
              <a:t>, 666–677 (2022). </a:t>
            </a:r>
            <a:r>
              <a:rPr lang="en-US" sz="1600" u="sng" dirty="0">
                <a:hlinkClick r:id="rId7"/>
              </a:rPr>
              <a:t>https://doi.org/10.1038/s41591-022-01746-x</a:t>
            </a:r>
            <a:endParaRPr lang="en-IN" dirty="0"/>
          </a:p>
          <a:p>
            <a:r>
              <a:rPr lang="en-US" sz="1600" dirty="0"/>
              <a:t> </a:t>
            </a:r>
            <a:endParaRPr lang="en-IN" sz="1400" dirty="0"/>
          </a:p>
          <a:p>
            <a:pPr lvl="0"/>
            <a:r>
              <a:rPr lang="en-US" sz="1600" dirty="0" err="1"/>
              <a:t>Bulusu</a:t>
            </a:r>
            <a:r>
              <a:rPr lang="en-US" sz="1600" dirty="0"/>
              <a:t>, G., </a:t>
            </a:r>
            <a:r>
              <a:rPr lang="en-US" sz="1600" dirty="0" err="1"/>
              <a:t>Vidyasagar</a:t>
            </a:r>
            <a:r>
              <a:rPr lang="en-US" sz="1600" dirty="0"/>
              <a:t>, K.E.C., </a:t>
            </a:r>
            <a:r>
              <a:rPr lang="en-US" sz="1600" dirty="0" err="1"/>
              <a:t>Mudigonda</a:t>
            </a:r>
            <a:r>
              <a:rPr lang="en-US" sz="1600" dirty="0"/>
              <a:t>, M. </a:t>
            </a:r>
            <a:r>
              <a:rPr lang="en-US" sz="1600" i="1" dirty="0"/>
              <a:t>et al.</a:t>
            </a:r>
            <a:r>
              <a:rPr lang="en-US" sz="1600" dirty="0"/>
              <a:t> Cancer Detection Using Artificial Intelligence: A Paradigm in Early Diagnosis. </a:t>
            </a:r>
            <a:r>
              <a:rPr lang="en-US" sz="1600" i="1" dirty="0"/>
              <a:t>Arch </a:t>
            </a:r>
            <a:r>
              <a:rPr lang="en-US" sz="1600" i="1" dirty="0" err="1"/>
              <a:t>Computat</a:t>
            </a:r>
            <a:r>
              <a:rPr lang="en-US" sz="1600" i="1" dirty="0"/>
              <a:t> Methods </a:t>
            </a:r>
            <a:r>
              <a:rPr lang="en-US" sz="1600" i="1" dirty="0" err="1"/>
              <a:t>Eng</a:t>
            </a:r>
            <a:r>
              <a:rPr lang="en-US" sz="1600" dirty="0"/>
              <a:t> </a:t>
            </a:r>
            <a:r>
              <a:rPr lang="en-US" sz="1600" b="1" dirty="0"/>
              <a:t>32</a:t>
            </a:r>
            <a:r>
              <a:rPr lang="en-US" sz="1600" dirty="0"/>
              <a:t>, 2365–2403 (2025). </a:t>
            </a:r>
            <a:r>
              <a:rPr lang="en-US" sz="1600" u="sng" dirty="0">
                <a:hlinkClick r:id="rId8"/>
              </a:rPr>
              <a:t>https://doi.org/10.1007/s11831-024-10209-0</a:t>
            </a:r>
            <a:endParaRPr lang="en-IN" dirty="0"/>
          </a:p>
          <a:p>
            <a:r>
              <a:rPr lang="en-US" sz="1600" dirty="0"/>
              <a:t> </a:t>
            </a:r>
            <a:endParaRPr lang="en-IN" sz="1400" dirty="0"/>
          </a:p>
          <a:p>
            <a:pPr lvl="0"/>
            <a:r>
              <a:rPr lang="en-US" sz="1600" dirty="0"/>
              <a:t>Tiwari, A., Mishra, S. &amp; </a:t>
            </a:r>
            <a:r>
              <a:rPr lang="en-US" sz="1600" dirty="0" err="1"/>
              <a:t>Kuo</a:t>
            </a:r>
            <a:r>
              <a:rPr lang="en-US" sz="1600" dirty="0"/>
              <a:t>, TR. Current AI technologies in cancer diagnostics and treatment. </a:t>
            </a:r>
            <a:r>
              <a:rPr lang="en-US" sz="1600" i="1" dirty="0" err="1"/>
              <a:t>Mol</a:t>
            </a:r>
            <a:r>
              <a:rPr lang="en-US" sz="1600" i="1" dirty="0"/>
              <a:t> Cancer</a:t>
            </a:r>
            <a:r>
              <a:rPr lang="en-US" sz="1600" dirty="0"/>
              <a:t> </a:t>
            </a:r>
            <a:r>
              <a:rPr lang="en-US" sz="1600" b="1" dirty="0"/>
              <a:t>24</a:t>
            </a:r>
            <a:r>
              <a:rPr lang="en-US" sz="1600" dirty="0"/>
              <a:t>, 159 (2025). </a:t>
            </a:r>
            <a:r>
              <a:rPr lang="en-US" sz="1600" u="sng" dirty="0">
                <a:hlinkClick r:id="rId9"/>
              </a:rPr>
              <a:t>https://doi.org/10.1186/s12943-025-02369-9</a:t>
            </a:r>
            <a:endParaRPr lang="en-IN" dirty="0"/>
          </a:p>
          <a:p>
            <a:r>
              <a:rPr lang="en-US" sz="1600" dirty="0"/>
              <a:t> </a:t>
            </a:r>
            <a:endParaRPr lang="en-IN" sz="1400" dirty="0"/>
          </a:p>
          <a:p>
            <a:pPr lvl="0"/>
            <a:r>
              <a:rPr lang="en-US" sz="1600" dirty="0"/>
              <a:t>Jiang, X., Hu, Z., Wang, S., &amp; Zhang, Y. (2023). Deep Learning for Medical Image-Based Cancer Diagnosis. </a:t>
            </a:r>
            <a:r>
              <a:rPr lang="en-US" sz="1600" i="1" dirty="0"/>
              <a:t>Cancers</a:t>
            </a:r>
            <a:r>
              <a:rPr lang="en-US" sz="1600" dirty="0"/>
              <a:t>, </a:t>
            </a:r>
            <a:r>
              <a:rPr lang="en-US" sz="1600" i="1" dirty="0"/>
              <a:t>15</a:t>
            </a:r>
            <a:r>
              <a:rPr lang="en-US" sz="1600" dirty="0"/>
              <a:t>(14), 3608. </a:t>
            </a:r>
            <a:r>
              <a:rPr lang="en-US" sz="1600" u="sng" dirty="0">
                <a:hlinkClick r:id="rId10"/>
              </a:rPr>
              <a:t>https://doi.org/10.3390/cancers15143608</a:t>
            </a:r>
            <a:endParaRPr lang="en-IN" dirty="0"/>
          </a:p>
          <a:p>
            <a:r>
              <a:rPr lang="en-US" sz="1600" dirty="0"/>
              <a:t> </a:t>
            </a:r>
            <a:endParaRPr lang="en-IN" sz="1400" dirty="0"/>
          </a:p>
          <a:p>
            <a:pPr lvl="0"/>
            <a:r>
              <a:rPr lang="en-US" sz="1600" dirty="0"/>
              <a:t>Ibrahim, A., Mohamed, H. K., Maher, A., Zhang, B. (2022). A Survey on Human Cancer Categorization Based on Deep Learning. </a:t>
            </a:r>
            <a:r>
              <a:rPr lang="en-US" sz="1600" i="1" dirty="0"/>
              <a:t>Medicine and Public Health</a:t>
            </a:r>
            <a:r>
              <a:rPr lang="en-US" sz="1600" dirty="0"/>
              <a:t>, </a:t>
            </a:r>
            <a:r>
              <a:rPr lang="en-US" sz="1600" i="1" dirty="0"/>
              <a:t>5</a:t>
            </a:r>
            <a:r>
              <a:rPr lang="en-US" sz="1600" dirty="0"/>
              <a:t>. </a:t>
            </a:r>
            <a:r>
              <a:rPr lang="en-US" sz="1600" u="sng" dirty="0">
                <a:hlinkClick r:id="rId11"/>
              </a:rPr>
              <a:t>https://doi.org/10.3389/frai.2022.884749</a:t>
            </a:r>
            <a:endParaRPr lang="en-IN" dirty="0"/>
          </a:p>
          <a:p>
            <a:r>
              <a:rPr lang="en-US" dirty="0"/>
              <a:t> </a:t>
            </a:r>
            <a:endParaRPr lang="en-IN" sz="1600" dirty="0"/>
          </a:p>
          <a:p>
            <a:pPr lvl="0"/>
            <a:r>
              <a:rPr lang="en-US" sz="1600" dirty="0"/>
              <a:t>Olthof, E. P., </a:t>
            </a:r>
            <a:r>
              <a:rPr lang="en-US" sz="1600" dirty="0" err="1"/>
              <a:t>Bergink-Voorthuis</a:t>
            </a:r>
            <a:r>
              <a:rPr lang="en-US" sz="1600" dirty="0"/>
              <a:t>, B. J., Wenzel, H. H. B., </a:t>
            </a:r>
            <a:r>
              <a:rPr lang="en-US" sz="1600" dirty="0" err="1"/>
              <a:t>Mongula</a:t>
            </a:r>
            <a:r>
              <a:rPr lang="en-US" sz="1600" dirty="0"/>
              <a:t>, J., van der </a:t>
            </a:r>
            <a:r>
              <a:rPr lang="en-US" sz="1600" dirty="0" err="1"/>
              <a:t>Velden</a:t>
            </a:r>
            <a:r>
              <a:rPr lang="en-US" sz="1600" dirty="0"/>
              <a:t>, J., </a:t>
            </a:r>
            <a:r>
              <a:rPr lang="en-US" sz="1600" dirty="0" err="1"/>
              <a:t>Spijkerboer</a:t>
            </a:r>
            <a:r>
              <a:rPr lang="en-US" sz="1600" dirty="0"/>
              <a:t>, A. M., Adam, J. A., </a:t>
            </a:r>
            <a:r>
              <a:rPr lang="en-US" sz="1600" dirty="0" err="1"/>
              <a:t>Bekkers</a:t>
            </a:r>
            <a:r>
              <a:rPr lang="en-US" sz="1600" dirty="0"/>
              <a:t>, R. L. M., </a:t>
            </a:r>
            <a:r>
              <a:rPr lang="en-US" sz="1600" dirty="0" err="1"/>
              <a:t>Beltman</a:t>
            </a:r>
            <a:r>
              <a:rPr lang="en-US" sz="1600" dirty="0"/>
              <a:t>, J. J., </a:t>
            </a:r>
            <a:r>
              <a:rPr lang="en-US" sz="1600" dirty="0" err="1"/>
              <a:t>Slangen</a:t>
            </a:r>
            <a:r>
              <a:rPr lang="en-US" sz="1600" dirty="0"/>
              <a:t>, B. F. M., Nijman, H. W., Smolders, R. G. V., van </a:t>
            </a:r>
            <a:r>
              <a:rPr lang="en-US" sz="1600" dirty="0" err="1"/>
              <a:t>Trommel</a:t>
            </a:r>
            <a:r>
              <a:rPr lang="en-US" sz="1600" dirty="0"/>
              <a:t>, N. E., </a:t>
            </a:r>
            <a:r>
              <a:rPr lang="en-US" sz="1600" dirty="0" err="1"/>
              <a:t>Zusterzeel</a:t>
            </a:r>
            <a:r>
              <a:rPr lang="en-US" sz="1600" dirty="0"/>
              <a:t>, P. L. M., </a:t>
            </a:r>
            <a:r>
              <a:rPr lang="en-US" sz="1600" dirty="0" err="1"/>
              <a:t>Zweemer</a:t>
            </a:r>
            <a:r>
              <a:rPr lang="en-US" sz="1600" dirty="0"/>
              <a:t>, R. P., </a:t>
            </a:r>
            <a:r>
              <a:rPr lang="en-US" sz="1600" dirty="0" err="1"/>
              <a:t>Stalpers</a:t>
            </a:r>
            <a:r>
              <a:rPr lang="en-US" sz="1600" dirty="0"/>
              <a:t>, L. J. A., Mom, C. H., &amp; van der Aa, M. A. (2024). Diagnostic accuracy of MRI, CT, and [</a:t>
            </a:r>
            <a:r>
              <a:rPr lang="en-US" sz="1600" baseline="30000" dirty="0"/>
              <a:t>18</a:t>
            </a:r>
            <a:r>
              <a:rPr lang="en-US" sz="1600" dirty="0"/>
              <a:t>F] FDG-PET-CT in detecting lymph node metastases in clinically early-stage cervical cancer - a nationwide Dutch cohort study. </a:t>
            </a:r>
            <a:r>
              <a:rPr lang="en-US" sz="1600" i="1" dirty="0"/>
              <a:t>Insights into imaging</a:t>
            </a:r>
            <a:r>
              <a:rPr lang="en-US" sz="1600" dirty="0"/>
              <a:t>, </a:t>
            </a:r>
            <a:r>
              <a:rPr lang="en-US" sz="1600" i="1" dirty="0"/>
              <a:t>15</a:t>
            </a:r>
            <a:r>
              <a:rPr lang="en-US" sz="1600" dirty="0"/>
              <a:t>(1), 36. </a:t>
            </a:r>
            <a:r>
              <a:rPr lang="en-US" sz="1600" u="sng" dirty="0">
                <a:hlinkClick r:id="rId12"/>
              </a:rPr>
              <a:t>https://doi.org/10.1186/s13244-023-01589-1</a:t>
            </a:r>
            <a:endParaRPr lang="en-IN" sz="1600" dirty="0"/>
          </a:p>
          <a:p>
            <a:r>
              <a:rPr lang="en-US" sz="1600" dirty="0"/>
              <a:t> </a:t>
            </a:r>
            <a:endParaRPr lang="en-IN" sz="1400" dirty="0"/>
          </a:p>
          <a:p>
            <a:pPr lvl="0"/>
            <a:r>
              <a:rPr lang="en-US" sz="1600" dirty="0"/>
              <a:t>Kumar, P., </a:t>
            </a:r>
            <a:r>
              <a:rPr lang="en-US" sz="1600" dirty="0" err="1"/>
              <a:t>Izankar</a:t>
            </a:r>
            <a:r>
              <a:rPr lang="en-US" sz="1600" dirty="0"/>
              <a:t>, S. V., </a:t>
            </a:r>
            <a:r>
              <a:rPr lang="en-US" sz="1600" dirty="0" err="1"/>
              <a:t>Nayodhara</a:t>
            </a:r>
            <a:r>
              <a:rPr lang="en-US" sz="1600" dirty="0"/>
              <a:t> </a:t>
            </a:r>
            <a:r>
              <a:rPr lang="en-US" sz="1600" dirty="0" err="1"/>
              <a:t>Weerarathna</a:t>
            </a:r>
            <a:r>
              <a:rPr lang="en-US" sz="1600" dirty="0"/>
              <a:t>, I., Raymond, D., </a:t>
            </a:r>
            <a:r>
              <a:rPr lang="en-US" sz="1600" dirty="0" err="1"/>
              <a:t>Verma</a:t>
            </a:r>
            <a:r>
              <a:rPr lang="en-US" sz="1600" dirty="0"/>
              <a:t>, P. (2024). The evolving landscape: Role of artificial intelligence in cancer detection. </a:t>
            </a:r>
            <a:r>
              <a:rPr lang="en-US" sz="1600" i="1" dirty="0"/>
              <a:t>AIMS Bioengineering</a:t>
            </a:r>
            <a:r>
              <a:rPr lang="en-US" sz="1600" dirty="0"/>
              <a:t>, </a:t>
            </a:r>
            <a:r>
              <a:rPr lang="en-US" sz="1600" i="1" dirty="0"/>
              <a:t>11</a:t>
            </a:r>
            <a:r>
              <a:rPr lang="en-US" sz="1600" dirty="0"/>
              <a:t>(2), 147-172. </a:t>
            </a:r>
            <a:r>
              <a:rPr lang="en-US" sz="1600" u="sng" dirty="0">
                <a:hlinkClick r:id="rId13"/>
              </a:rPr>
              <a:t>https://doi.org/10.3934/bioeng.2024009</a:t>
            </a:r>
            <a:endParaRPr lang="en-IN" sz="1600" dirty="0"/>
          </a:p>
          <a:p>
            <a:r>
              <a:rPr lang="en-US" sz="1600" dirty="0"/>
              <a:t>  </a:t>
            </a:r>
            <a:endParaRPr lang="en-IN" sz="1600" dirty="0"/>
          </a:p>
          <a:p>
            <a:endParaRPr lang="en-IN" sz="1600" dirty="0"/>
          </a:p>
        </p:txBody>
      </p:sp>
    </p:spTree>
    <p:extLst>
      <p:ext uri="{BB962C8B-B14F-4D97-AF65-F5344CB8AC3E}">
        <p14:creationId xmlns:p14="http://schemas.microsoft.com/office/powerpoint/2010/main" val="1070041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1544672" y="2781300"/>
            <a:ext cx="16137869" cy="4600575"/>
          </a:xfrm>
          <a:prstGeom prst="rect">
            <a:avLst/>
          </a:prstGeom>
        </p:spPr>
        <p:txBody>
          <a:bodyPr lIns="0" tIns="0" rIns="0" bIns="0" rtlCol="0" anchor="t">
            <a:spAutoFit/>
          </a:bodyPr>
          <a:lstStyle/>
          <a:p>
            <a:pPr marL="0" lvl="0" indent="0" algn="ctr">
              <a:lnSpc>
                <a:spcPts val="4079"/>
              </a:lnSpc>
            </a:pPr>
            <a:r>
              <a:rPr lang="en-US" sz="2400">
                <a:solidFill>
                  <a:srgbClr val="0F4662"/>
                </a:solidFill>
                <a:latin typeface="Quicksand"/>
                <a:ea typeface="Quicksand"/>
                <a:cs typeface="Quicksand"/>
                <a:sym typeface="Quicksand"/>
              </a:rPr>
              <a:t>This project presents a Hybrid CNN–Vision Transformer model for accurate cancer detection from microscopic tissue images, leveraging the strengths of both convolutional neural networks for local feature extraction and Vision Transformers for capturing global context. Using the publicly available Histopathologic Cancer Detection dataset, the model aims to significantly improve classification accuracy and robustness over traditional CNN-only approaches. The integration of advanced deep learning architectures addresses the limitations of earlier methods in terms of feature representation and generalization. This work not only contributes to the field of computational pathology by offering a high-performing and scalable detection framework but also aligns with the growing need for AI-assisted diagnostics in clinical workflows, paving the way for faster, more reliable, and accessible cancer screening.</a:t>
            </a:r>
          </a:p>
        </p:txBody>
      </p:sp>
      <p:sp>
        <p:nvSpPr>
          <p:cNvPr id="4" name="Freeform 4"/>
          <p:cNvSpPr/>
          <p:nvPr/>
        </p:nvSpPr>
        <p:spPr>
          <a:xfrm>
            <a:off x="8304001" y="155997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304001" y="847725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03102868"/>
              </p:ext>
            </p:extLst>
          </p:nvPr>
        </p:nvGraphicFramePr>
        <p:xfrm>
          <a:off x="17585" y="0"/>
          <a:ext cx="18270415" cy="10592715"/>
        </p:xfrm>
        <a:graphic>
          <a:graphicData uri="http://schemas.openxmlformats.org/drawingml/2006/table">
            <a:tbl>
              <a:tblPr firstRow="1" firstCol="1" bandRow="1">
                <a:tableStyleId>{5C22544A-7EE6-4342-B048-85BDC9FD1C3A}</a:tableStyleId>
              </a:tblPr>
              <a:tblGrid>
                <a:gridCol w="1858801"/>
                <a:gridCol w="3552909"/>
                <a:gridCol w="5499952"/>
                <a:gridCol w="4388197"/>
                <a:gridCol w="2970556"/>
              </a:tblGrid>
              <a:tr h="1254506">
                <a:tc>
                  <a:txBody>
                    <a:bodyPr/>
                    <a:lstStyle/>
                    <a:p>
                      <a:pPr algn="ctr">
                        <a:lnSpc>
                          <a:spcPct val="107000"/>
                        </a:lnSpc>
                        <a:spcAft>
                          <a:spcPts val="0"/>
                        </a:spcAft>
                      </a:pPr>
                      <a:r>
                        <a:rPr lang="en-IN" sz="2000" dirty="0">
                          <a:effectLst/>
                        </a:rPr>
                        <a:t>S. No.</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Author(s), Year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Method / Approach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Key Contribution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Gap Identified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2460217">
                <a:tc>
                  <a:txBody>
                    <a:bodyPr/>
                    <a:lstStyle/>
                    <a:p>
                      <a:pPr algn="ctr">
                        <a:lnSpc>
                          <a:spcPct val="107000"/>
                        </a:lnSpc>
                        <a:spcAft>
                          <a:spcPts val="0"/>
                        </a:spcAft>
                      </a:pPr>
                      <a:r>
                        <a:rPr lang="en-IN" sz="2000" dirty="0">
                          <a:effectLst/>
                        </a:rPr>
                        <a:t>11</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err="1">
                          <a:effectLst/>
                        </a:rPr>
                        <a:t>Aksoy</a:t>
                      </a:r>
                      <a:r>
                        <a:rPr lang="en-IN" sz="2000" dirty="0">
                          <a:effectLst/>
                        </a:rPr>
                        <a:t> et al., 2024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a:effectLst/>
                        </a:rPr>
                        <a:t>Advanced biosensor technologies (electrochemical, optical, mass-based + nanomaterials, AI/ML) for early stage oral cancer diagnosis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a:effectLst/>
                        </a:rPr>
                        <a:t> </a:t>
                      </a:r>
                    </a:p>
                    <a:p>
                      <a:pPr>
                        <a:lnSpc>
                          <a:spcPct val="107000"/>
                        </a:lnSpc>
                        <a:spcAft>
                          <a:spcPts val="0"/>
                        </a:spcAft>
                      </a:pPr>
                      <a:r>
                        <a:rPr lang="en-IN" sz="2000" dirty="0">
                          <a:effectLst/>
                        </a:rPr>
                        <a:t> </a:t>
                      </a:r>
                    </a:p>
                    <a:p>
                      <a:pPr>
                        <a:lnSpc>
                          <a:spcPct val="107000"/>
                        </a:lnSpc>
                        <a:spcAft>
                          <a:spcPts val="0"/>
                        </a:spcAft>
                      </a:pPr>
                      <a:r>
                        <a:rPr lang="en-IN" sz="2000" dirty="0">
                          <a:effectLst/>
                        </a:rPr>
                        <a:t>Highlighted biosensors for early oral cancer detection; integration with AI for higher sensitivity, portability, and minimally invasive screening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a:effectLst/>
                        </a:rPr>
                        <a:t> </a:t>
                      </a:r>
                    </a:p>
                    <a:p>
                      <a:pPr>
                        <a:lnSpc>
                          <a:spcPct val="107000"/>
                        </a:lnSpc>
                        <a:spcAft>
                          <a:spcPts val="0"/>
                        </a:spcAft>
                      </a:pPr>
                      <a:r>
                        <a:rPr lang="en-IN" sz="2000" dirty="0">
                          <a:effectLst/>
                        </a:rPr>
                        <a:t>Limited large-scale clinical validation; lack of biomarker standardization; cost &amp; scalability issues; specificity challenges; weak integration into healthcare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r>
              <a:tr h="1846875">
                <a:tc>
                  <a:txBody>
                    <a:bodyPr/>
                    <a:lstStyle/>
                    <a:p>
                      <a:pPr algn="ctr">
                        <a:lnSpc>
                          <a:spcPct val="107000"/>
                        </a:lnSpc>
                        <a:spcAft>
                          <a:spcPts val="0"/>
                        </a:spcAft>
                      </a:pPr>
                      <a:r>
                        <a:rPr lang="en-IN" sz="2000" dirty="0">
                          <a:effectLst/>
                        </a:rPr>
                        <a:t>12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err="1">
                          <a:effectLst/>
                        </a:rPr>
                        <a:t>Javed</a:t>
                      </a:r>
                      <a:r>
                        <a:rPr lang="en-IN" sz="2000" dirty="0">
                          <a:effectLst/>
                        </a:rPr>
                        <a:t> et al., 2024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EfficientNetB1 with transfer learning on LC25000 histopathology dataset for lung cancer detection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Achieved 99.8% accuracy in classifying lung cancer subtypes; superior precision/recall vs older models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a:effectLst/>
                        </a:rPr>
                        <a:t> </a:t>
                      </a:r>
                    </a:p>
                    <a:p>
                      <a:pPr>
                        <a:lnSpc>
                          <a:spcPct val="107000"/>
                        </a:lnSpc>
                        <a:spcAft>
                          <a:spcPts val="0"/>
                        </a:spcAft>
                      </a:pPr>
                      <a:r>
                        <a:rPr lang="en-IN" sz="2000" dirty="0">
                          <a:effectLst/>
                        </a:rPr>
                        <a:t>Reliance on single dataset; no external validation; limited </a:t>
                      </a:r>
                      <a:r>
                        <a:rPr lang="en-IN" sz="2000" dirty="0" err="1">
                          <a:effectLst/>
                        </a:rPr>
                        <a:t>explainability</a:t>
                      </a:r>
                      <a:r>
                        <a:rPr lang="en-IN" sz="2000" dirty="0">
                          <a:effectLst/>
                        </a:rPr>
                        <a:t>; GPU dependency; robustness not tested on noisy data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r>
              <a:tr h="1592599">
                <a:tc>
                  <a:txBody>
                    <a:bodyPr/>
                    <a:lstStyle/>
                    <a:p>
                      <a:pPr algn="ctr">
                        <a:lnSpc>
                          <a:spcPct val="107000"/>
                        </a:lnSpc>
                        <a:spcAft>
                          <a:spcPts val="0"/>
                        </a:spcAft>
                      </a:pPr>
                      <a:r>
                        <a:rPr lang="en-IN" sz="2000" dirty="0">
                          <a:effectLst/>
                        </a:rPr>
                        <a:t>13</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Mengdi Han et al., 2024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Echo State Network (RNN) optimized with Enhanced Seasons Optimization Algorithm for timely skin cancer detection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 </a:t>
                      </a:r>
                    </a:p>
                    <a:p>
                      <a:pPr>
                        <a:lnSpc>
                          <a:spcPct val="107000"/>
                        </a:lnSpc>
                        <a:spcAft>
                          <a:spcPts val="0"/>
                        </a:spcAft>
                      </a:pPr>
                      <a:r>
                        <a:rPr lang="en-IN" sz="2000">
                          <a:effectLst/>
                        </a:rPr>
                        <a:t>Proposed AI model for skin cancer detection with 97.6% accuracy, outperforming existing benchmarks; efficient on limited data</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a:effectLst/>
                        </a:rPr>
                        <a:t>Dataset diversity unclear; no external validation; lack of XAI; no detailed false positive/negative analysis; no clinical trial evidence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r>
              <a:tr h="1540204">
                <a:tc>
                  <a:txBody>
                    <a:bodyPr/>
                    <a:lstStyle/>
                    <a:p>
                      <a:pPr algn="ctr">
                        <a:lnSpc>
                          <a:spcPct val="107000"/>
                        </a:lnSpc>
                        <a:spcAft>
                          <a:spcPts val="0"/>
                        </a:spcAft>
                      </a:pPr>
                      <a:r>
                        <a:rPr lang="en-IN" sz="2000" dirty="0">
                          <a:effectLst/>
                        </a:rPr>
                        <a:t> </a:t>
                      </a:r>
                    </a:p>
                    <a:p>
                      <a:pPr algn="ctr">
                        <a:lnSpc>
                          <a:spcPct val="107000"/>
                        </a:lnSpc>
                        <a:spcAft>
                          <a:spcPts val="0"/>
                        </a:spcAft>
                      </a:pPr>
                      <a:r>
                        <a:rPr lang="en-IN" sz="2000" dirty="0">
                          <a:effectLst/>
                        </a:rPr>
                        <a:t>14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Wan et al., 2024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Nanomaterial-assisted electrochemical detection platforms for lung cancer diagnosis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 </a:t>
                      </a:r>
                    </a:p>
                    <a:p>
                      <a:pPr>
                        <a:lnSpc>
                          <a:spcPct val="107000"/>
                        </a:lnSpc>
                        <a:spcAft>
                          <a:spcPts val="0"/>
                        </a:spcAft>
                      </a:pPr>
                      <a:r>
                        <a:rPr lang="en-IN" sz="2000">
                          <a:effectLst/>
                        </a:rPr>
                        <a:t>Showed how nanomaterials (AuNPs, graphene, CNTs) improve sensitivity to fg/mL levels; portable lab-on-chip systems with multiplex detection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Few large-scale trials; lack of standardization; stability &amp; biocompatibility issues; commercial translation challenges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r>
              <a:tr h="1592599">
                <a:tc>
                  <a:txBody>
                    <a:bodyPr/>
                    <a:lstStyle/>
                    <a:p>
                      <a:pPr algn="ctr">
                        <a:lnSpc>
                          <a:spcPct val="107000"/>
                        </a:lnSpc>
                        <a:spcAft>
                          <a:spcPts val="0"/>
                        </a:spcAft>
                      </a:pPr>
                      <a:r>
                        <a:rPr lang="en-IN" sz="2000" dirty="0">
                          <a:effectLst/>
                        </a:rPr>
                        <a:t>15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Gholami et al., 2021</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CNN (feature extraction) + SVM (classification) on tongue images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a:effectLst/>
                        </a:rPr>
                        <a:t>Non-invasive gastric cancer diagnosis using tongue color/lint features; DenseNet reached 91% accuracy</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c>
                  <a:txBody>
                    <a:bodyPr/>
                    <a:lstStyle/>
                    <a:p>
                      <a:pPr>
                        <a:lnSpc>
                          <a:spcPct val="107000"/>
                        </a:lnSpc>
                        <a:spcAft>
                          <a:spcPts val="0"/>
                        </a:spcAft>
                      </a:pPr>
                      <a:r>
                        <a:rPr lang="en-IN" sz="2000" dirty="0">
                          <a:effectLst/>
                        </a:rPr>
                        <a:t>Small/limited dataset; generalizability issues; no </a:t>
                      </a:r>
                      <a:r>
                        <a:rPr lang="en-IN" sz="2000" dirty="0" err="1">
                          <a:effectLst/>
                        </a:rPr>
                        <a:t>explainability</a:t>
                      </a:r>
                      <a:r>
                        <a:rPr lang="en-IN" sz="2000" dirty="0">
                          <a:effectLst/>
                        </a:rPr>
                        <a:t>; no clinical validation; poor integration with healthcare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642" marR="3642" marT="3642" marB="3642" anchor="ctr"/>
                </a:tc>
              </a:tr>
            </a:tbl>
          </a:graphicData>
        </a:graphic>
      </p:graphicFrame>
    </p:spTree>
    <p:extLst>
      <p:ext uri="{BB962C8B-B14F-4D97-AF65-F5344CB8AC3E}">
        <p14:creationId xmlns:p14="http://schemas.microsoft.com/office/powerpoint/2010/main" val="228491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77855426"/>
              </p:ext>
            </p:extLst>
          </p:nvPr>
        </p:nvGraphicFramePr>
        <p:xfrm>
          <a:off x="0" y="0"/>
          <a:ext cx="18288000" cy="10287000"/>
        </p:xfrm>
        <a:graphic>
          <a:graphicData uri="http://schemas.openxmlformats.org/drawingml/2006/table">
            <a:tbl>
              <a:tblPr firstRow="1" firstCol="1" bandRow="1">
                <a:tableStyleId>{5C22544A-7EE6-4342-B048-85BDC9FD1C3A}</a:tableStyleId>
              </a:tblPr>
              <a:tblGrid>
                <a:gridCol w="1860594"/>
                <a:gridCol w="3556324"/>
                <a:gridCol w="4870082"/>
                <a:gridCol w="4495800"/>
                <a:gridCol w="3505200"/>
              </a:tblGrid>
              <a:tr h="1325663">
                <a:tc>
                  <a:txBody>
                    <a:bodyPr/>
                    <a:lstStyle/>
                    <a:p>
                      <a:pPr algn="ctr">
                        <a:lnSpc>
                          <a:spcPct val="107000"/>
                        </a:lnSpc>
                        <a:spcAft>
                          <a:spcPts val="0"/>
                        </a:spcAft>
                      </a:pPr>
                      <a:r>
                        <a:rPr lang="en-IN" sz="2000" dirty="0">
                          <a:effectLst/>
                        </a:rPr>
                        <a:t>S. No.</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Author(s), Year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Method / Approach</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Key Contribution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c>
                  <a:txBody>
                    <a:bodyPr/>
                    <a:lstStyle/>
                    <a:p>
                      <a:pPr>
                        <a:lnSpc>
                          <a:spcPct val="107000"/>
                        </a:lnSpc>
                        <a:spcAft>
                          <a:spcPts val="0"/>
                        </a:spcAft>
                      </a:pPr>
                      <a:r>
                        <a:rPr lang="en-IN" sz="2000" dirty="0">
                          <a:effectLst/>
                        </a:rPr>
                        <a:t>Gap Identified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893" marR="3893" marT="3893" marB="3893" anchor="ctr"/>
                </a:tc>
              </a:tr>
              <a:tr h="2083868">
                <a:tc>
                  <a:txBody>
                    <a:bodyPr/>
                    <a:lstStyle/>
                    <a:p>
                      <a:pPr algn="ctr">
                        <a:lnSpc>
                          <a:spcPct val="107000"/>
                        </a:lnSpc>
                        <a:spcAft>
                          <a:spcPts val="0"/>
                        </a:spcAft>
                      </a:pPr>
                      <a:r>
                        <a:rPr lang="en-IN" sz="2000" dirty="0">
                          <a:effectLst/>
                        </a:rPr>
                        <a:t>16</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err="1">
                          <a:effectLst/>
                        </a:rPr>
                        <a:t>Bulusu</a:t>
                      </a:r>
                      <a:r>
                        <a:rPr lang="en-IN" sz="2000" dirty="0">
                          <a:effectLst/>
                        </a:rPr>
                        <a:t> et al.,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Review of AI in early cancer detection (MRI, CT, USG, histopathology)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Outlined AI workflow (acquisition → </a:t>
                      </a:r>
                      <a:r>
                        <a:rPr lang="en-IN" sz="2000" dirty="0" err="1">
                          <a:effectLst/>
                        </a:rPr>
                        <a:t>preprocessing</a:t>
                      </a:r>
                      <a:r>
                        <a:rPr lang="en-IN" sz="2000" dirty="0">
                          <a:effectLst/>
                        </a:rPr>
                        <a:t> → classification → validation); highlighted CNNs, transfer learning, hybrid models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Lack of large annotated datasets; poor generalization; no standardization; ethical/privacy concerns; interpretability challenges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r>
              <a:tr h="1885000">
                <a:tc>
                  <a:txBody>
                    <a:bodyPr/>
                    <a:lstStyle/>
                    <a:p>
                      <a:pPr algn="ctr">
                        <a:lnSpc>
                          <a:spcPct val="107000"/>
                        </a:lnSpc>
                        <a:spcAft>
                          <a:spcPts val="0"/>
                        </a:spcAft>
                      </a:pPr>
                      <a:r>
                        <a:rPr lang="en-IN" sz="2000" dirty="0">
                          <a:effectLst/>
                        </a:rPr>
                        <a:t>17</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William Hwang </a:t>
                      </a:r>
                    </a:p>
                    <a:p>
                      <a:pPr>
                        <a:lnSpc>
                          <a:spcPct val="107000"/>
                        </a:lnSpc>
                        <a:spcAft>
                          <a:spcPts val="0"/>
                        </a:spcAft>
                      </a:pPr>
                      <a:r>
                        <a:rPr lang="en-IN" sz="2000">
                          <a:effectLst/>
                        </a:rPr>
                        <a:t>.,et al., 2025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DL applications in clinical cancer detection (imaging, genomics, multimodal)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Discussed CNNs, federated learning, explainable AI, synthetic data for reliable cancer detection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Limited annotated datasets; low interpretability; regulatory/ethical hurdles; integration into clinical </a:t>
                      </a:r>
                    </a:p>
                    <a:p>
                      <a:pPr>
                        <a:lnSpc>
                          <a:spcPct val="107000"/>
                        </a:lnSpc>
                        <a:spcAft>
                          <a:spcPts val="0"/>
                        </a:spcAft>
                      </a:pPr>
                      <a:r>
                        <a:rPr lang="en-IN" sz="2000">
                          <a:effectLst/>
                        </a:rPr>
                        <a:t>workflows remains weak</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r>
              <a:tr h="2054861">
                <a:tc>
                  <a:txBody>
                    <a:bodyPr/>
                    <a:lstStyle/>
                    <a:p>
                      <a:pPr algn="ctr">
                        <a:lnSpc>
                          <a:spcPct val="107000"/>
                        </a:lnSpc>
                        <a:spcAft>
                          <a:spcPts val="0"/>
                        </a:spcAft>
                      </a:pPr>
                      <a:r>
                        <a:rPr lang="en-IN" sz="2000" dirty="0">
                          <a:effectLst/>
                        </a:rPr>
                        <a:t>18</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Tiwari et al., 2025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AI across cancer care continuum (diagnosis, treatment, management)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Showed AI applications from early detection to therapy planning and patient monitoring; discussed federated learning, quantum AI</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Data privacy/security issues; lack of transparency; poor standardization; regulatory/legal hurdles; limited diverse datasets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r>
              <a:tr h="1545279">
                <a:tc>
                  <a:txBody>
                    <a:bodyPr/>
                    <a:lstStyle/>
                    <a:p>
                      <a:pPr algn="ctr">
                        <a:lnSpc>
                          <a:spcPct val="107000"/>
                        </a:lnSpc>
                        <a:spcAft>
                          <a:spcPts val="0"/>
                        </a:spcAft>
                      </a:pPr>
                      <a:r>
                        <a:rPr lang="en-IN" sz="2000" dirty="0">
                          <a:effectLst/>
                        </a:rPr>
                        <a:t>19</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Jiang et al., 2023</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DL in medical image-based diagnosis (histopathology, radiology, WSI)</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Highlighted CNN-based models for classification/segmentation; patch-based methods for WSI; transfer learning &amp; augmentation</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Overfitting common; limited external validation; biased datasets; lack of interpretability</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r>
              <a:tr h="1392329">
                <a:tc>
                  <a:txBody>
                    <a:bodyPr/>
                    <a:lstStyle/>
                    <a:p>
                      <a:pPr algn="ctr">
                        <a:lnSpc>
                          <a:spcPct val="107000"/>
                        </a:lnSpc>
                        <a:spcAft>
                          <a:spcPts val="0"/>
                        </a:spcAft>
                      </a:pPr>
                      <a:r>
                        <a:rPr lang="en-IN" sz="2000">
                          <a:effectLst/>
                        </a:rPr>
                        <a:t>20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Ibrahim et al., 2022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Survey of CNN-based cancer categorization methods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a:effectLst/>
                        </a:rPr>
                        <a:t>Traced CNN evolution (AlexNet→VGG→modern) for multiple cancers; discussed preprocessing, augmentation, benchmark datasets</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c>
                  <a:txBody>
                    <a:bodyPr/>
                    <a:lstStyle/>
                    <a:p>
                      <a:pPr>
                        <a:lnSpc>
                          <a:spcPct val="107000"/>
                        </a:lnSpc>
                        <a:spcAft>
                          <a:spcPts val="0"/>
                        </a:spcAft>
                      </a:pPr>
                      <a:r>
                        <a:rPr lang="en-IN" sz="2000" dirty="0">
                          <a:effectLst/>
                        </a:rPr>
                        <a:t>Data scarcity; overfitting; heterogeneity across imaging modalities; lack of interpretability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363" marR="4363" marT="4363" marB="4363" anchor="ctr"/>
                </a:tc>
              </a:tr>
            </a:tbl>
          </a:graphicData>
        </a:graphic>
      </p:graphicFrame>
    </p:spTree>
    <p:extLst>
      <p:ext uri="{BB962C8B-B14F-4D97-AF65-F5344CB8AC3E}">
        <p14:creationId xmlns:p14="http://schemas.microsoft.com/office/powerpoint/2010/main" val="679604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2402</TotalTime>
  <Words>10686</Words>
  <Application>Microsoft Office PowerPoint</Application>
  <PresentationFormat>Custom</PresentationFormat>
  <Paragraphs>846</Paragraphs>
  <Slides>77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Calibri</vt:lpstr>
      <vt:lpstr>Calibri (MS)</vt:lpstr>
      <vt:lpstr>Times New Roman</vt:lpstr>
      <vt:lpstr>Cormorant Garamond Bold Italics</vt:lpstr>
      <vt:lpstr>Arial</vt:lpstr>
      <vt:lpstr>Quicksand Bold</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CNN–Vision Transformer Model for Advanced Cancer Detection from Microscopic Tissue Images"</dc:title>
  <dc:creator>Minna Fathima</dc:creator>
  <cp:lastModifiedBy>Microsoft account</cp:lastModifiedBy>
  <cp:revision>50</cp:revision>
  <dcterms:created xsi:type="dcterms:W3CDTF">2006-08-16T00:00:00Z</dcterms:created>
  <dcterms:modified xsi:type="dcterms:W3CDTF">2025-10-27T13:59:00Z</dcterms:modified>
  <dc:identifier>DAGvF8rBggw</dc:identifier>
</cp:coreProperties>
</file>